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79" r:id="rId2"/>
    <p:sldId id="527" r:id="rId3"/>
    <p:sldId id="427" r:id="rId4"/>
    <p:sldId id="500" r:id="rId5"/>
    <p:sldId id="514" r:id="rId6"/>
    <p:sldId id="483" r:id="rId7"/>
    <p:sldId id="515" r:id="rId8"/>
    <p:sldId id="525" r:id="rId9"/>
    <p:sldId id="511" r:id="rId10"/>
    <p:sldId id="506" r:id="rId11"/>
    <p:sldId id="476" r:id="rId12"/>
    <p:sldId id="494" r:id="rId13"/>
    <p:sldId id="493" r:id="rId14"/>
    <p:sldId id="492" r:id="rId15"/>
    <p:sldId id="497" r:id="rId16"/>
    <p:sldId id="512" r:id="rId17"/>
    <p:sldId id="524" r:id="rId18"/>
    <p:sldId id="508" r:id="rId19"/>
  </p:sldIdLst>
  <p:sldSz cx="12192000" cy="6858000"/>
  <p:notesSz cx="12192000" cy="6858000"/>
  <p:custDataLst>
    <p:tags r:id="rId2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5" userDrawn="1">
          <p15:clr>
            <a:srgbClr val="A4A3A4"/>
          </p15:clr>
        </p15:guide>
        <p15:guide id="2" pos="349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xuan Zeng" initials="xZ" lastIdx="1" clrIdx="0"/>
  <p:cmAuthor id="2" name="田 雨" initials="田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594" y="60"/>
      </p:cViewPr>
      <p:guideLst>
        <p:guide orient="horz" pos="3135"/>
        <p:guide pos="34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675"/>
            </a:lvl1pPr>
          </a:lstStyle>
          <a:p>
            <a:r>
              <a:rPr lang="zh-CN" altLang="en-US">
                <a:ea typeface="黑体" panose="02010609060101010101" charset="-122"/>
                <a:cs typeface="黑体" panose="02010609060101010101" charset="-122"/>
              </a:rPr>
              <a:t>兰州小西技术服务有限公司                            </a:t>
            </a:r>
            <a:r>
              <a:rPr lang="en-US" altLang="zh-CN">
                <a:ea typeface="黑体" panose="02010609060101010101" charset="-122"/>
                <a:cs typeface="黑体" panose="02010609060101010101" charset="-122"/>
              </a:rPr>
              <a:t>panghq@live.com</a:t>
            </a:r>
            <a:endParaRPr lang="zh-CN" altLang="en-US"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9451" name="日期占位符 2"/>
          <p:cNvSpPr>
            <a:spLocks noGrp="1"/>
          </p:cNvSpPr>
          <p:nvPr>
            <p:ph type="dt" sz="quarter" idx="1"/>
          </p:nvPr>
        </p:nvSpPr>
        <p:spPr>
          <a:xfrm>
            <a:off x="12277295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675"/>
            </a:lvl1pPr>
          </a:lstStyle>
          <a:p>
            <a:fld id="{0F9B84EA-7D68-4D60-9CB1-D50884785D1C}" type="datetimeFigureOut">
              <a:rPr lang="zh-CN" altLang="en-US" smtClean="0">
                <a:ea typeface="黑体" panose="02010609060101010101" charset="-122"/>
              </a:rPr>
              <a:t>2025/5/4</a:t>
            </a:fld>
            <a:endParaRPr lang="zh-CN" altLang="en-US">
              <a:ea typeface="黑体" panose="02010609060101010101" charset="-122"/>
            </a:endParaRPr>
          </a:p>
        </p:txBody>
      </p:sp>
      <p:sp>
        <p:nvSpPr>
          <p:cNvPr id="1049452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/>
            </a:lvl1pPr>
          </a:lstStyle>
          <a:p>
            <a:endParaRPr lang="zh-CN" altLang="en-US"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9453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12277295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/>
            </a:lvl1pPr>
          </a:lstStyle>
          <a:p>
            <a:fld id="{8D4E0FC9-F1F8-4FAE-9988-3BA365CFD46F}" type="slidenum">
              <a:rPr lang="zh-CN" altLang="en-US" smtClean="0">
                <a:ea typeface="黑体" panose="02010609060101010101" charset="-122"/>
              </a:rPr>
              <a:t>‹#›</a:t>
            </a:fld>
            <a:endParaRPr lang="zh-CN" altLang="en-US">
              <a:ea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兰州小西技术服务有限公司                            </a:t>
            </a:r>
            <a:r>
              <a:rPr lang="en-US" altLang="zh-CN"/>
              <a:t>panghq@live.com</a:t>
            </a:r>
            <a:endParaRPr lang="zh-CN" altLang="en-US"/>
          </a:p>
        </p:txBody>
      </p:sp>
      <p:sp>
        <p:nvSpPr>
          <p:cNvPr id="1049445" name="日期占位符 2"/>
          <p:cNvSpPr>
            <a:spLocks noGrp="1"/>
          </p:cNvSpPr>
          <p:nvPr>
            <p:ph type="dt" idx="1"/>
          </p:nvPr>
        </p:nvSpPr>
        <p:spPr>
          <a:xfrm>
            <a:off x="12277295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104944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94283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944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2167467" y="2475309"/>
            <a:ext cx="17339733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04944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12277295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黑体" panose="02010609060101010101" charset="-122"/>
        <a:cs typeface="黑体" panose="0201060906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黑体" panose="02010609060101010101" charset="-122"/>
        <a:cs typeface="黑体" panose="0201060906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黑体" panose="02010609060101010101" charset="-122"/>
        <a:cs typeface="黑体" panose="0201060906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黑体" panose="02010609060101010101" charset="-122"/>
        <a:cs typeface="黑体" panose="0201060906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黑体" panose="02010609060101010101" charset="-122"/>
        <a:cs typeface="黑体" panose="0201060906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94813" y="642938"/>
            <a:ext cx="3086100" cy="17367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F5AA6-7AC5-9C25-0B38-77A204909B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>
            <a:extLst>
              <a:ext uri="{FF2B5EF4-FFF2-40B4-BE49-F238E27FC236}">
                <a16:creationId xmlns:a16="http://schemas.microsoft.com/office/drawing/2014/main" id="{A3A16E3E-0F18-4626-BEB0-325D8B70EDF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兰州小西技术服务有限公司                            </a:t>
            </a:r>
            <a:r>
              <a:rPr lang="en-US" altLang="zh-CN"/>
              <a:t>panghq@live.com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94813" y="642938"/>
            <a:ext cx="3086100" cy="17367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A3A536-4FE1-AD36-4B3E-FA2E9AFAD5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>
            <a:extLst>
              <a:ext uri="{FF2B5EF4-FFF2-40B4-BE49-F238E27FC236}">
                <a16:creationId xmlns:a16="http://schemas.microsoft.com/office/drawing/2014/main" id="{806176EF-DC1E-46C2-A929-02B77E35AA8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兰州小西技术服务有限公司                            </a:t>
            </a:r>
            <a:r>
              <a:rPr lang="en-US" altLang="zh-CN"/>
              <a:t>panghq@live.com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94813" y="642938"/>
            <a:ext cx="3086100" cy="17367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F8E39717-E8FF-45EB-92E6-B839237B01F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兰州小西技术服务有限公司                            </a:t>
            </a:r>
            <a:r>
              <a:rPr lang="en-US" altLang="zh-CN"/>
              <a:t>panghq@live.com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1" name="bk object 16"/>
          <p:cNvSpPr/>
          <p:nvPr/>
        </p:nvSpPr>
        <p:spPr>
          <a:xfrm>
            <a:off x="5358231" y="3022092"/>
            <a:ext cx="1697888" cy="2139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9432" name="Holder 2"/>
          <p:cNvSpPr>
            <a:spLocks noGrp="1"/>
          </p:cNvSpPr>
          <p:nvPr>
            <p:ph type="ctrTitle"/>
          </p:nvPr>
        </p:nvSpPr>
        <p:spPr>
          <a:xfrm>
            <a:off x="4483074" y="96208"/>
            <a:ext cx="3225851" cy="104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>
            <a:endParaRPr/>
          </a:p>
        </p:txBody>
      </p:sp>
      <p:sp>
        <p:nvSpPr>
          <p:cNvPr id="104943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943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兰州小西技术服务有限公司      </a:t>
            </a:r>
            <a:r>
              <a:rPr lang="en-US" altLang="zh-CN"/>
              <a:t>http://www.nodam.tech</a:t>
            </a:r>
            <a:endParaRPr/>
          </a:p>
        </p:txBody>
      </p:sp>
      <p:sp>
        <p:nvSpPr>
          <p:cNvPr id="104943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8457-8C7F-4CD0-91AB-071BD741036F}" type="datetime1">
              <a:rPr lang="en-US" altLang="zh-CN" smtClean="0"/>
              <a:t>5/4/2025</a:t>
            </a:fld>
            <a:endParaRPr lang="en-US"/>
          </a:p>
        </p:txBody>
      </p:sp>
      <p:sp>
        <p:nvSpPr>
          <p:cNvPr id="104943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1F1F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>
            <a:endParaRPr/>
          </a:p>
        </p:txBody>
      </p:sp>
      <p:sp>
        <p:nvSpPr>
          <p:cNvPr id="1048582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1048583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兰州小西技术服务有限公司      </a:t>
            </a:r>
            <a:r>
              <a:rPr lang="en-US" altLang="zh-CN"/>
              <a:t>http://www.nodam.tech</a:t>
            </a:r>
            <a:endParaRPr/>
          </a:p>
        </p:txBody>
      </p:sp>
      <p:sp>
        <p:nvSpPr>
          <p:cNvPr id="1048584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46745-F91B-433A-8274-6CAEF3AB0DC8}" type="datetime1">
              <a:rPr lang="en-US" altLang="zh-CN" smtClean="0"/>
              <a:t>5/4/2025</a:t>
            </a:fld>
            <a:endParaRPr lang="en-US"/>
          </a:p>
        </p:txBody>
      </p:sp>
      <p:sp>
        <p:nvSpPr>
          <p:cNvPr id="1048585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1F1F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>
            <a:endParaRPr/>
          </a:p>
        </p:txBody>
      </p:sp>
      <p:sp>
        <p:nvSpPr>
          <p:cNvPr id="1048796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97" name="Holder 4"/>
          <p:cNvSpPr>
            <a:spLocks noGrp="1"/>
          </p:cNvSpPr>
          <p:nvPr>
            <p:ph sz="half" idx="3"/>
          </p:nvPr>
        </p:nvSpPr>
        <p:spPr>
          <a:xfrm>
            <a:off x="7521600" y="2167750"/>
            <a:ext cx="4577080" cy="448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>
            <a:endParaRPr/>
          </a:p>
        </p:txBody>
      </p:sp>
      <p:sp>
        <p:nvSpPr>
          <p:cNvPr id="1048798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兰州小西技术服务有限公司      </a:t>
            </a:r>
            <a:r>
              <a:rPr lang="en-US" altLang="zh-CN"/>
              <a:t>http://www.nodam.tech</a:t>
            </a:r>
            <a:endParaRPr/>
          </a:p>
        </p:txBody>
      </p:sp>
      <p:sp>
        <p:nvSpPr>
          <p:cNvPr id="1048799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A3A7B-217E-4297-9CC6-84E70A14AD64}" type="datetime1">
              <a:rPr lang="en-US" altLang="zh-CN" smtClean="0"/>
              <a:t>5/4/2025</a:t>
            </a:fld>
            <a:endParaRPr lang="en-US"/>
          </a:p>
        </p:txBody>
      </p:sp>
      <p:sp>
        <p:nvSpPr>
          <p:cNvPr id="1048800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7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1F1F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>
            <a:endParaRPr/>
          </a:p>
        </p:txBody>
      </p:sp>
      <p:sp>
        <p:nvSpPr>
          <p:cNvPr id="1049438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兰州小西技术服务有限公司      </a:t>
            </a:r>
            <a:r>
              <a:rPr lang="en-US" altLang="zh-CN"/>
              <a:t>http://www.nodam.tech</a:t>
            </a:r>
            <a:endParaRPr/>
          </a:p>
        </p:txBody>
      </p:sp>
      <p:sp>
        <p:nvSpPr>
          <p:cNvPr id="1049439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5F79E-654B-4116-B5D5-AA941086370A}" type="datetime1">
              <a:rPr lang="en-US" altLang="zh-CN" smtClean="0"/>
              <a:t>5/4/2025</a:t>
            </a:fld>
            <a:endParaRPr lang="en-US"/>
          </a:p>
        </p:txBody>
      </p:sp>
      <p:sp>
        <p:nvSpPr>
          <p:cNvPr id="1049440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1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兰州小西技术服务有限公司      </a:t>
            </a:r>
            <a:r>
              <a:rPr lang="en-US" altLang="zh-CN"/>
              <a:t>http://www.nodam.tech</a:t>
            </a:r>
            <a:endParaRPr/>
          </a:p>
        </p:txBody>
      </p:sp>
      <p:sp>
        <p:nvSpPr>
          <p:cNvPr id="1049442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828B8-6A9D-4EE2-92FA-49BB92C02787}" type="datetime1">
              <a:rPr lang="en-US" altLang="zh-CN" smtClean="0"/>
              <a:t>5/4/2025</a:t>
            </a:fld>
            <a:endParaRPr lang="en-US"/>
          </a:p>
        </p:txBody>
      </p:sp>
      <p:sp>
        <p:nvSpPr>
          <p:cNvPr id="1049443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4C02-8C7A-4743-80E9-3E03A9D1700F}" type="datetime1">
              <a:rPr lang="en-US" altLang="zh-CN" smtClean="0"/>
              <a:t>5/4/2025</a:t>
            </a:fld>
            <a:endParaRPr lang="zh-CN" altLang="en-US"/>
          </a:p>
        </p:txBody>
      </p:sp>
      <p:sp>
        <p:nvSpPr>
          <p:cNvPr id="104897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兰州小西技术服务有限公司      </a:t>
            </a:r>
            <a:r>
              <a:rPr lang="en-US" altLang="zh-CN"/>
              <a:t>http://www.nodam.tech</a:t>
            </a:r>
            <a:endParaRPr lang="zh-CN" altLang="en-US"/>
          </a:p>
        </p:txBody>
      </p:sp>
      <p:sp>
        <p:nvSpPr>
          <p:cNvPr id="104898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DF5B-5752-4520-A01B-DABC4BAC4F8E}" type="datetime1">
              <a:rPr lang="en-US" altLang="zh-CN" smtClean="0"/>
              <a:t>5/4/2025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兰州小西技术服务有限公司      </a:t>
            </a:r>
            <a:r>
              <a:rPr lang="en-US" altLang="zh-CN"/>
              <a:t>http://www.nodam.tech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Holder 2"/>
          <p:cNvSpPr>
            <a:spLocks noGrp="1"/>
          </p:cNvSpPr>
          <p:nvPr>
            <p:ph type="title"/>
          </p:nvPr>
        </p:nvSpPr>
        <p:spPr>
          <a:xfrm>
            <a:off x="340106" y="302895"/>
            <a:ext cx="63500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F1F1F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>
            <a:endParaRPr/>
          </a:p>
        </p:txBody>
      </p:sp>
      <p:sp>
        <p:nvSpPr>
          <p:cNvPr id="1048577" name="Holder 3"/>
          <p:cNvSpPr>
            <a:spLocks noGrp="1"/>
          </p:cNvSpPr>
          <p:nvPr>
            <p:ph type="body" idx="1"/>
          </p:nvPr>
        </p:nvSpPr>
        <p:spPr>
          <a:xfrm>
            <a:off x="409333" y="3026086"/>
            <a:ext cx="11336655" cy="298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1048578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兰州小西技术服务有限公司      </a:t>
            </a:r>
            <a:r>
              <a:rPr lang="en-US" altLang="zh-CN"/>
              <a:t>http://www.nodam.tech</a:t>
            </a:r>
            <a:endParaRPr/>
          </a:p>
        </p:txBody>
      </p:sp>
      <p:sp>
        <p:nvSpPr>
          <p:cNvPr id="1048579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E042E95D-54A4-4C07-AEB1-5803F29744A8}" type="datetime1">
              <a:rPr lang="en-US" altLang="zh-CN" smtClean="0"/>
              <a:t>5/4/2025</a:t>
            </a:fld>
            <a:endParaRPr lang="en-US"/>
          </a:p>
        </p:txBody>
      </p:sp>
      <p:sp>
        <p:nvSpPr>
          <p:cNvPr id="104858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>
        <a:defRPr>
          <a:latin typeface="+mj-lt"/>
          <a:ea typeface="黑体" panose="02010609060101010101" charset="-122"/>
          <a:cs typeface="+mj-cs"/>
        </a:defRPr>
      </a:lvl1pPr>
    </p:titleStyle>
    <p:bodyStyle>
      <a:lvl1pPr marL="0">
        <a:defRPr>
          <a:latin typeface="+mn-lt"/>
          <a:ea typeface="黑体" panose="02010609060101010101" charset="-122"/>
          <a:cs typeface="黑体" panose="02010609060101010101" charset="-122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dam.tech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imi.moonshot.cn/share/cutd3flnfo2g12lhnko0" TargetMode="External"/><Relationship Id="rId2" Type="http://schemas.openxmlformats.org/officeDocument/2006/relationships/hyperlink" Target="https://mp.weixin.qq.com/s/xlZc_IpQabnaRk-9KFFjKw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nance.sina.com.cn/roll/2025-01-25/doc-inehaxxq6941388.shtml" TargetMode="External"/><Relationship Id="rId5" Type="http://schemas.openxmlformats.org/officeDocument/2006/relationships/hyperlink" Target="https://chat.qwenlm.ai/s/9f7a98d7-3f2f-4197-963e-a9b47502c86f" TargetMode="Externa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gex.com.cn/" TargetMode="External"/><Relationship Id="rId2" Type="http://schemas.openxmlformats.org/officeDocument/2006/relationships/hyperlink" Target="https://www.ndrc.gov.cn/xxgk/zcfb/fzggwl/202403/t20240315_1364966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ea.gov.cn/20250120/4f7f249bac714e7693adecac996d742f/c.html" TargetMode="External"/><Relationship Id="rId4" Type="http://schemas.openxmlformats.org/officeDocument/2006/relationships/hyperlink" Target="https://chat.qwenlm.ai/s/406456b2-30ef-4d61-85eb-195d1e5ee39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rc.gov.cn/fggz/hjyzy/jnhnx/202408/t20240809_1392343.html" TargetMode="External"/><Relationship Id="rId2" Type="http://schemas.openxmlformats.org/officeDocument/2006/relationships/hyperlink" Target="https://www.nea.gov.cn/2022-04/29/c_1310579713.htm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enews.com.cn/news.html?aid=1180125" TargetMode="External"/><Relationship Id="rId2" Type="http://schemas.openxmlformats.org/officeDocument/2006/relationships/hyperlink" Target="https://mp.weixin.qq.com/s/xlZc_IpQabnaRk-9KFFjKw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hat.qwenlm.ai/s/bc832e71-6a71-4d5d-807b-382526bd47a6" TargetMode="External"/><Relationship Id="rId4" Type="http://schemas.openxmlformats.org/officeDocument/2006/relationships/hyperlink" Target="http://cpc.people.com.cn/n1/2025/0104/c443712-40395226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tentscope.wipo.int/search/zh/detail.jsf?docId=WO2023164787" TargetMode="External"/><Relationship Id="rId2" Type="http://schemas.openxmlformats.org/officeDocument/2006/relationships/hyperlink" Target="http://epub.cnipa.gov.cn/patent/CN115262501A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drc.gov.cn/xxgk/zcfb/fzggwl/202403/t20240315_1364966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imi.moonshot.cn/share/cutd61edcmolp5mj50u0" TargetMode="External"/><Relationship Id="rId2" Type="http://schemas.openxmlformats.org/officeDocument/2006/relationships/hyperlink" Target="http://www.nodam.tech/deep%20seek&#35770;&#35777;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dam.tech/deepseek&#27491;&#21453;&#35266;&#28857;&#27604;&#36739;&#35770;&#35777;.pdf" TargetMode="External"/><Relationship Id="rId3" Type="http://schemas.openxmlformats.org/officeDocument/2006/relationships/hyperlink" Target="http://www.nodam.tech/deep%20seek%E8%AE%BA%E8%AF%81.pdf" TargetMode="External"/><Relationship Id="rId7" Type="http://schemas.openxmlformats.org/officeDocument/2006/relationships/hyperlink" Target="http://www.nodam.tech/ChatGPT&#25216;&#26415;&#35770;&#35777;.pdf" TargetMode="External"/><Relationship Id="rId2" Type="http://schemas.openxmlformats.org/officeDocument/2006/relationships/hyperlink" Target="http://www.nodam.tech/DeepSeek&#35770;&#35777;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doubao.com/thread/w7d7d8d381d81c046" TargetMode="External"/><Relationship Id="rId5" Type="http://schemas.openxmlformats.org/officeDocument/2006/relationships/hyperlink" Target="https://kimi.moonshot.cn/share/cus9675e9orl666gtnig" TargetMode="External"/><Relationship Id="rId4" Type="http://schemas.openxmlformats.org/officeDocument/2006/relationships/hyperlink" Target="https://chat.qwenlm.ai/s/bc832e71-6a71-4d5d-807b-382526bd47a6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dam.tech/upload/Disruptive%20Technologies%20DFX20220005752.png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nodam.tech/%E5%8F%91%E6%98%8E2%E5%9B%BD%E5%AE%B6%E5%85%AC%E5%B8%83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pub.cnipa.gov.cn/patent/CN115262501A" TargetMode="External"/><Relationship Id="rId5" Type="http://schemas.openxmlformats.org/officeDocument/2006/relationships/hyperlink" Target="https://patentscope.wipo.int/search/zh/detail.jsf?docId=WO2023164787" TargetMode="External"/><Relationship Id="rId10" Type="http://schemas.openxmlformats.org/officeDocument/2006/relationships/hyperlink" Target="https://mp.weixin.qq.com/s/xlZc_IpQabnaRk-9KFFjKw" TargetMode="External"/><Relationship Id="rId4" Type="http://schemas.microsoft.com/office/2007/relationships/hdphoto" Target="../media/hdphoto1.wdp"/><Relationship Id="rId9" Type="http://schemas.openxmlformats.org/officeDocument/2006/relationships/hyperlink" Target="http://www.nodam.tech/%E4%B8%96%E7%95%8C%E7%9F%A5%E8%AF%86%E4%BA%A7%E6%9D%83%E7%BB%84%E7%BB%87WIPO%E4%B9%A6%E9%9D%A2%E6%84%8F%E8%A7%81%E7%BB%93%E8%AE%BA%EF%BC%9A%E5%85%B7%E5%A4%87%E6%96%B0%E9%A2%96%E6%80%A7%E5%92%8C%E5%B7%A5%E4%B8%9A%E5%AE%9E%E7%94%A8%E6%80%A72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qwenlm.ai/s/9f7a98d7-3f2f-4197-963e-a9b47502c86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tg.com.cn/sxjt/sxgc4/gcgk7/index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zecp.crc.com.cn/zbxx/006001/006001003/20221026/0e02c527-66de-424f-8b3b-10a82db84e2d.html" TargetMode="External"/><Relationship Id="rId2" Type="http://schemas.openxmlformats.org/officeDocument/2006/relationships/hyperlink" Target="https://kimi.moonshot.cn/share/cutd61edcmolp5mj50u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ea.gov.cn/20250120/4f7f249bac714e7693adecac996d742f/c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cn/xinwen/2021-06/28/content_5621219.htm" TargetMode="External"/><Relationship Id="rId2" Type="http://schemas.openxmlformats.org/officeDocument/2006/relationships/hyperlink" Target="https://www.gov.cn/gzdt/2013-06/07/content_2421795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at.qwenlm.ai/s/bc832e71-6a71-4d5d-807b-382526bd47a6" TargetMode="External"/><Relationship Id="rId5" Type="http://schemas.openxmlformats.org/officeDocument/2006/relationships/hyperlink" Target="https://www.ctg.com.cn/sxjt/xwzx55/zhxw23/2024081106414195554/index.html" TargetMode="External"/><Relationship Id="rId4" Type="http://schemas.openxmlformats.org/officeDocument/2006/relationships/hyperlink" Target="https://www.nea.gov.cn/2024-01/26/c_1310762246.ht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ectricpower.com.cn/article/2023/1004-9649/20230103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487E329-3A03-43B6-9FAA-7BBE03F8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E85BF71-2A5E-4F4F-BB81-59A638427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15B0FFBC-D390-42F3-84E5-9594355C221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13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800" b="0" i="0">
                <a:solidFill>
                  <a:srgbClr val="F1F1F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pPr marL="12700">
              <a:lnSpc>
                <a:spcPts val="4800"/>
              </a:lnSpc>
              <a:spcBef>
                <a:spcPts val="100"/>
              </a:spcBef>
            </a:pPr>
            <a:endParaRPr lang="en-US" altLang="zh-CN" sz="32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algn="ctr">
              <a:lnSpc>
                <a:spcPts val="4800"/>
              </a:lnSpc>
              <a:spcBef>
                <a:spcPts val="1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安全、经济、环保、持续、稳定、永恒、无限</a:t>
            </a:r>
            <a:endParaRPr lang="en-US" altLang="zh-CN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algn="ctr">
              <a:lnSpc>
                <a:spcPts val="4800"/>
              </a:lnSpc>
              <a:spcBef>
                <a:spcPts val="100"/>
              </a:spcBef>
            </a:pPr>
            <a:r>
              <a:rPr lang="en-US" altLang="zh-CN"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12700" algn="ctr">
              <a:lnSpc>
                <a:spcPts val="4800"/>
              </a:lnSpc>
              <a:spcBef>
                <a:spcPts val="100"/>
              </a:spcBef>
            </a:pPr>
            <a:endParaRPr lang="en-US" altLang="zh-CN" sz="20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algn="ctr">
              <a:lnSpc>
                <a:spcPts val="4800"/>
              </a:lnSpc>
              <a:spcBef>
                <a:spcPts val="100"/>
              </a:spcBef>
            </a:pPr>
            <a:r>
              <a:rPr lang="zh-CN" altLang="en-US" sz="80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免 筑 坝 </a:t>
            </a:r>
            <a:r>
              <a:rPr lang="zh-CN" altLang="en-US" sz="8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 力 发 电 系 统</a:t>
            </a:r>
            <a:endParaRPr lang="en-US" altLang="zh-CN" sz="8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algn="ctr">
              <a:lnSpc>
                <a:spcPts val="4800"/>
              </a:lnSpc>
              <a:spcBef>
                <a:spcPts val="100"/>
              </a:spcBef>
            </a:pPr>
            <a:endParaRPr lang="en-US" altLang="zh-CN" sz="8000" b="1" kern="0" spc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algn="ctr">
              <a:lnSpc>
                <a:spcPts val="4800"/>
              </a:lnSpc>
              <a:spcBef>
                <a:spcPts val="100"/>
              </a:spcBef>
            </a:pPr>
            <a:endParaRPr lang="en-US" altLang="zh-CN" sz="8000" b="1" kern="0" spc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algn="ctr">
              <a:lnSpc>
                <a:spcPts val="4800"/>
              </a:lnSpc>
              <a:spcBef>
                <a:spcPts val="100"/>
              </a:spcBef>
            </a:pPr>
            <a:r>
              <a:rPr lang="zh-CN" altLang="en-US" sz="8000" b="1" kern="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   目   白   皮   书</a:t>
            </a:r>
            <a:endParaRPr lang="en-US" altLang="zh-CN" sz="8000" b="1" kern="0" spc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algn="ctr">
              <a:lnSpc>
                <a:spcPts val="4800"/>
              </a:lnSpc>
              <a:spcBef>
                <a:spcPts val="100"/>
              </a:spcBef>
            </a:pPr>
            <a:endParaRPr lang="en-US" altLang="zh-CN" sz="6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algn="ctr">
              <a:lnSpc>
                <a:spcPts val="4800"/>
              </a:lnSpc>
              <a:spcBef>
                <a:spcPts val="100"/>
              </a:spcBef>
            </a:pPr>
            <a:endParaRPr lang="en-US" altLang="zh-CN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algn="r">
              <a:lnSpc>
                <a:spcPts val="4800"/>
              </a:lnSpc>
              <a:spcBef>
                <a:spcPts val="100"/>
              </a:spcBef>
            </a:pP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兰州小西技术服务有限公司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1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4779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3E74726-FD64-423D-B34A-0B61EDA0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2A39899-1810-4C0C-9400-2FBF968F925F}"/>
              </a:ext>
            </a:extLst>
          </p:cNvPr>
          <p:cNvSpPr txBox="1"/>
          <p:nvPr/>
        </p:nvSpPr>
        <p:spPr>
          <a:xfrm>
            <a:off x="838199" y="400712"/>
            <a:ext cx="10515601" cy="613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34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电力行业众所周知，目前发电技术受困于“不可能三角”难题，而本技术实现了五角可能。</a:t>
            </a:r>
          </a:p>
          <a:p>
            <a:pPr indent="457200">
              <a:lnSpc>
                <a:spcPts val="34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、安全：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本技术无高温高压蒸汽、无核材料、无高空作业、无需筑坝、无需储能电池；</a:t>
            </a:r>
          </a:p>
          <a:p>
            <a:pPr indent="457200">
              <a:lnSpc>
                <a:spcPts val="34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、环保：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hlinkClick r:id="rId2"/>
              </a:rPr>
              <a:t>“用最少的资源环境代价取得最大的经济社会效益”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是习总书记的要求，也是全民共识，更是本技术的初衷、目标和使命；</a:t>
            </a:r>
          </a:p>
          <a:p>
            <a:pPr indent="457200">
              <a:lnSpc>
                <a:spcPts val="34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、廉价：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零坝体、零传输、零排放、零移民、零后患、零成本水动力无限利用；</a:t>
            </a:r>
          </a:p>
          <a:p>
            <a:pPr indent="457200">
              <a:lnSpc>
                <a:spcPts val="34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、永恒：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一江春水向东流。而化石、矿石燃料都会枯竭 ；</a:t>
            </a:r>
          </a:p>
          <a:p>
            <a:pPr indent="457200">
              <a:lnSpc>
                <a:spcPts val="34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、无限：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只需占用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500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公里河道即可满足全国用电需求，且可快速普及，保障了国家能源安全。因本技术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hlinkClick r:id="rId3"/>
              </a:rPr>
              <a:t>具有近乎无限的发展潜力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，故远期还可大幅度提高全社会用能电气化占比，快速实现能源自给自足。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400"/>
              </a:lnSpc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4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基于以上优势，本技术将</a:t>
            </a:r>
            <a:r>
              <a:rPr lang="zh-CN" altLang="en-US" sz="2400" b="1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彻底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改变</a:t>
            </a:r>
            <a:r>
              <a:rPr lang="zh-CN" altLang="en-US" sz="2400" b="1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能源全产业链格局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32925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34963" y="368300"/>
            <a:ext cx="9647237" cy="551815"/>
            <a:chOff x="0" y="161"/>
            <a:chExt cx="4653" cy="794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35C7D"/>
              </a:gs>
            </a:gsLst>
            <a:lin ang="5400000" scaled="0"/>
          </a:gradFill>
        </p:grpSpPr>
        <p:sp>
          <p:nvSpPr>
            <p:cNvPr id="14" name="五边形 13"/>
            <p:cNvSpPr/>
            <p:nvPr/>
          </p:nvSpPr>
          <p:spPr>
            <a:xfrm>
              <a:off x="0" y="161"/>
              <a:ext cx="3959" cy="794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3793" y="161"/>
              <a:ext cx="860" cy="79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240994" y="413374"/>
            <a:ext cx="6034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OPPOSans M" panose="00020600040101010101" pitchFamily="18" charset="-122"/>
              </a:rPr>
              <a:t>兰州小西技术服务有限公司群英</a:t>
            </a:r>
            <a:r>
              <a:rPr lang="zh-CN" altLang="en-US" sz="2400" b="1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cs typeface="OPPOSans M" panose="00020600040101010101" pitchFamily="18" charset="-122"/>
              </a:rPr>
              <a:t>汇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POSans M" panose="00020600040101010101" pitchFamily="18" charset="-122"/>
            </a:endParaRP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AE350A2C-1CEC-A2FC-FE8D-A45C38E7BED6}"/>
              </a:ext>
            </a:extLst>
          </p:cNvPr>
          <p:cNvSpPr txBox="1">
            <a:spLocks/>
          </p:cNvSpPr>
          <p:nvPr/>
        </p:nvSpPr>
        <p:spPr>
          <a:xfrm>
            <a:off x="838200" y="1219200"/>
            <a:ext cx="10604500" cy="50419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黑体" panose="02010609060101010101" charset="-122"/>
                <a:cs typeface="黑体" panose="02010609060101010101" charset="-122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CN" altLang="en-US" sz="2300" kern="0" dirty="0">
                <a:solidFill>
                  <a:sysClr val="windowText" lastClr="000000"/>
                </a:solidFill>
              </a:rPr>
              <a:t>队长老庞：</a:t>
            </a:r>
            <a:r>
              <a:rPr lang="en-US" altLang="zh-CN" sz="2300" kern="0" dirty="0">
                <a:solidFill>
                  <a:sysClr val="windowText" lastClr="000000"/>
                </a:solidFill>
              </a:rPr>
              <a:t>84</a:t>
            </a:r>
            <a:r>
              <a:rPr lang="zh-CN" altLang="en-US" sz="2300" kern="0" dirty="0">
                <a:solidFill>
                  <a:sysClr val="windowText" lastClr="000000"/>
                </a:solidFill>
              </a:rPr>
              <a:t>年毕业于桂林地院化探系，被分配到甘肃有色五队从事地质普查，</a:t>
            </a:r>
            <a:r>
              <a:rPr lang="en-US" altLang="zh-CN" sz="2300" kern="0" dirty="0">
                <a:solidFill>
                  <a:sysClr val="windowText" lastClr="000000"/>
                </a:solidFill>
              </a:rPr>
              <a:t>98</a:t>
            </a:r>
            <a:r>
              <a:rPr lang="zh-CN" altLang="en-US" sz="2300" kern="0" dirty="0">
                <a:solidFill>
                  <a:sysClr val="windowText" lastClr="000000"/>
                </a:solidFill>
              </a:rPr>
              <a:t>年从工行辞职创办互联网公司（自有硬件）。</a:t>
            </a:r>
            <a:r>
              <a:rPr lang="en-US" altLang="zh-CN" sz="2300" kern="0" dirty="0">
                <a:solidFill>
                  <a:sysClr val="windowText" lastClr="000000"/>
                </a:solidFill>
              </a:rPr>
              <a:t>2018</a:t>
            </a:r>
            <a:r>
              <a:rPr lang="zh-CN" altLang="en-US" sz="2300" kern="0" dirty="0">
                <a:solidFill>
                  <a:sysClr val="windowText" lastClr="000000"/>
                </a:solidFill>
              </a:rPr>
              <a:t>年</a:t>
            </a:r>
            <a:r>
              <a:rPr lang="en-US" altLang="zh-CN" sz="2300" kern="0" dirty="0">
                <a:solidFill>
                  <a:sysClr val="windowText" lastClr="000000"/>
                </a:solidFill>
              </a:rPr>
              <a:t>55</a:t>
            </a:r>
            <a:r>
              <a:rPr lang="zh-CN" altLang="en-US" sz="2300" kern="0" dirty="0">
                <a:solidFill>
                  <a:sysClr val="windowText" lastClr="000000"/>
                </a:solidFill>
              </a:rPr>
              <a:t>岁特殊工种提前退休。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CN" altLang="en-US" sz="2300" kern="0" dirty="0">
                <a:solidFill>
                  <a:sysClr val="windowText" lastClr="000000"/>
                </a:solidFill>
              </a:rPr>
              <a:t>合伙人老韩：</a:t>
            </a:r>
            <a:r>
              <a:rPr lang="en-US" altLang="zh-CN" sz="2300" kern="0" dirty="0">
                <a:solidFill>
                  <a:sysClr val="windowText" lastClr="000000"/>
                </a:solidFill>
              </a:rPr>
              <a:t>82</a:t>
            </a:r>
            <a:r>
              <a:rPr lang="zh-CN" altLang="en-US" sz="2300" kern="0" dirty="0">
                <a:solidFill>
                  <a:sysClr val="windowText" lastClr="000000"/>
                </a:solidFill>
              </a:rPr>
              <a:t>年毕业于西安地院物探系，被分配到甘肃有色五队从事地质普查，后公派留法，回国后又入学深造，获中南大学地学博士学位，</a:t>
            </a:r>
            <a:r>
              <a:rPr lang="en-US" altLang="zh-CN" sz="2300" kern="0" dirty="0">
                <a:solidFill>
                  <a:sysClr val="windowText" lastClr="000000"/>
                </a:solidFill>
              </a:rPr>
              <a:t>2022</a:t>
            </a:r>
            <a:r>
              <a:rPr lang="zh-CN" altLang="en-US" sz="2300" kern="0" dirty="0">
                <a:solidFill>
                  <a:sysClr val="windowText" lastClr="000000"/>
                </a:solidFill>
              </a:rPr>
              <a:t>年年底省有色研究院院长位置退休。共事</a:t>
            </a:r>
            <a:r>
              <a:rPr lang="en-US" altLang="zh-CN" sz="2300" kern="0" dirty="0">
                <a:solidFill>
                  <a:sysClr val="windowText" lastClr="000000"/>
                </a:solidFill>
              </a:rPr>
              <a:t>40</a:t>
            </a:r>
            <a:r>
              <a:rPr lang="zh-CN" altLang="en-US" sz="2300" kern="0" dirty="0">
                <a:solidFill>
                  <a:sysClr val="windowText" lastClr="000000"/>
                </a:solidFill>
              </a:rPr>
              <a:t>年。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CN" altLang="en-US" sz="2300" kern="0" dirty="0">
                <a:solidFill>
                  <a:sysClr val="windowText" lastClr="000000"/>
                </a:solidFill>
              </a:rPr>
              <a:t>总经理老王：</a:t>
            </a:r>
            <a:r>
              <a:rPr lang="en-US" altLang="zh-CN" sz="2300" kern="0" dirty="0">
                <a:solidFill>
                  <a:sysClr val="windowText" lastClr="000000"/>
                </a:solidFill>
              </a:rPr>
              <a:t>83</a:t>
            </a:r>
            <a:r>
              <a:rPr lang="zh-CN" altLang="en-US" sz="2300" kern="0" dirty="0">
                <a:solidFill>
                  <a:sysClr val="windowText" lastClr="000000"/>
                </a:solidFill>
              </a:rPr>
              <a:t>年毕业于甘工大机电专业，</a:t>
            </a:r>
            <a:r>
              <a:rPr lang="en-US" altLang="zh-CN" sz="2300" kern="0" dirty="0">
                <a:solidFill>
                  <a:sysClr val="windowText" lastClr="000000"/>
                </a:solidFill>
              </a:rPr>
              <a:t>2023</a:t>
            </a:r>
            <a:r>
              <a:rPr lang="zh-CN" altLang="en-US" sz="2300" kern="0" dirty="0">
                <a:solidFill>
                  <a:sysClr val="windowText" lastClr="000000"/>
                </a:solidFill>
              </a:rPr>
              <a:t>年工行行长位置退休。共事</a:t>
            </a:r>
            <a:r>
              <a:rPr lang="en-US" altLang="zh-CN" sz="2300" kern="0" dirty="0">
                <a:solidFill>
                  <a:sysClr val="windowText" lastClr="000000"/>
                </a:solidFill>
              </a:rPr>
              <a:t>30</a:t>
            </a:r>
            <a:r>
              <a:rPr lang="zh-CN" altLang="en-US" sz="2300" kern="0" dirty="0">
                <a:solidFill>
                  <a:sysClr val="windowText" lastClr="000000"/>
                </a:solidFill>
              </a:rPr>
              <a:t>多年。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300" kern="0" dirty="0">
                <a:solidFill>
                  <a:sysClr val="windowText" lastClr="000000"/>
                </a:solidFill>
              </a:rPr>
              <a:t>00</a:t>
            </a:r>
            <a:r>
              <a:rPr lang="zh-CN" altLang="en-US" sz="2300" kern="0" dirty="0">
                <a:solidFill>
                  <a:sysClr val="windowText" lastClr="000000"/>
                </a:solidFill>
              </a:rPr>
              <a:t>后总经理助理：留学美、日八年，现被征召回国，跟随前辈实习，未来后继有人。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kern="0" dirty="0">
                <a:solidFill>
                  <a:sysClr val="windowText" lastClr="000000"/>
                </a:solidFill>
              </a:rPr>
              <a:t>……</a:t>
            </a:r>
            <a:endParaRPr lang="zh-CN" altLang="en-US" sz="2000" kern="0" dirty="0">
              <a:solidFill>
                <a:sysClr val="windowText" lastClr="000000"/>
              </a:solidFill>
            </a:endParaRPr>
          </a:p>
          <a:p>
            <a:pPr marL="342900" indent="-3429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团队主要成员都是三、四十年的老战友，所以非常稳定，且均具有必要的专业知识和丰富的工作、管理经验。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17A09A-EA85-5E51-9690-2BBC0A3D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109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 flipH="1">
            <a:off x="0" y="0"/>
            <a:ext cx="12192000" cy="1981199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8564" b="-285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黑体" panose="02010609060101010101" charset="-122"/>
            </a:endParaRP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E5ED7A17-DC7F-28F0-41A5-5F2925580850}"/>
              </a:ext>
            </a:extLst>
          </p:cNvPr>
          <p:cNvSpPr txBox="1">
            <a:spLocks/>
          </p:cNvSpPr>
          <p:nvPr/>
        </p:nvSpPr>
        <p:spPr>
          <a:xfrm>
            <a:off x="609600" y="1981200"/>
            <a:ext cx="10896599" cy="4637638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黑体" panose="02010609060101010101" charset="-122"/>
                <a:cs typeface="黑体" panose="02010609060101010101" charset="-122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300"/>
              </a:lnSpc>
            </a:pPr>
            <a:r>
              <a:rPr lang="zh-CN" altLang="en-US" sz="2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一、首选方案：现阶段有实力国企只需公函告知我方即可</a:t>
            </a:r>
            <a:r>
              <a:rPr lang="zh-CN" altLang="en-US" sz="2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免费使用</a:t>
            </a:r>
            <a:r>
              <a:rPr lang="zh-CN" altLang="en-US" sz="2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该技术。</a:t>
            </a:r>
          </a:p>
          <a:p>
            <a:pPr>
              <a:lnSpc>
                <a:spcPts val="4300"/>
              </a:lnSpc>
            </a:pPr>
            <a:r>
              <a:rPr lang="zh-CN" altLang="en-US" sz="2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二、合作模式：</a:t>
            </a:r>
            <a:r>
              <a:rPr lang="zh-CN" altLang="en-US" sz="2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术业有专攻。</a:t>
            </a:r>
            <a:r>
              <a:rPr lang="en-US" altLang="zh-CN" sz="2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EPC</a:t>
            </a:r>
            <a:r>
              <a:rPr lang="zh-CN" altLang="en-US" sz="2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总包招标，专业机构协同实施。</a:t>
            </a:r>
          </a:p>
          <a:p>
            <a:pPr>
              <a:lnSpc>
                <a:spcPts val="4300"/>
              </a:lnSpc>
            </a:pPr>
            <a:r>
              <a:rPr lang="zh-CN" altLang="en-US" sz="2600" b="1" kern="0" dirty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资金到位后</a:t>
            </a:r>
            <a:r>
              <a:rPr lang="zh-CN" altLang="en-US" sz="2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委托法务、财务公开招标，国内有能力、有意愿和建设资质的企业不计其数。同时另聘监理。</a:t>
            </a:r>
          </a:p>
          <a:p>
            <a:pPr>
              <a:lnSpc>
                <a:spcPts val="4300"/>
              </a:lnSpc>
            </a:pPr>
            <a:r>
              <a:rPr lang="zh-CN" altLang="en-US" sz="2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投标方应可提供全套服务，即设计、建设、运维，主机生产由中标方进行二次招标。签约后中标方即可立项、申报，</a:t>
            </a:r>
            <a:endParaRPr lang="en-US" altLang="zh-CN" sz="26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4300"/>
              </a:lnSpc>
            </a:pPr>
            <a:r>
              <a:rPr lang="en-US" altLang="zh-CN" sz="2600" b="1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缘由：</a:t>
            </a:r>
            <a:r>
              <a:rPr lang="en-US" altLang="zh-CN" sz="2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、绿水青山就是金山银山；</a:t>
            </a:r>
            <a:r>
              <a:rPr lang="en-US" altLang="zh-CN" sz="2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、保障国家能源安全；</a:t>
            </a:r>
            <a:r>
              <a:rPr lang="en-US" altLang="zh-CN" sz="2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、用最少的资源环境代价取得最大的经济社会效益；</a:t>
            </a:r>
            <a:r>
              <a:rPr lang="en-US" altLang="zh-CN" sz="2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、横向比较全面最优</a:t>
            </a:r>
            <a:r>
              <a:rPr lang="en-US" altLang="zh-CN" sz="2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529A97FC-28AD-6C69-53D0-1FA649624821}"/>
              </a:ext>
            </a:extLst>
          </p:cNvPr>
          <p:cNvSpPr txBox="1">
            <a:spLocks/>
          </p:cNvSpPr>
          <p:nvPr/>
        </p:nvSpPr>
        <p:spPr>
          <a:xfrm>
            <a:off x="0" y="304800"/>
            <a:ext cx="12192000" cy="826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黑体" panose="02010609060101010101" charset="-122"/>
                <a:cs typeface="+mj-cs"/>
              </a:defRPr>
            </a:lvl1pPr>
          </a:lstStyle>
          <a:p>
            <a:pPr algn="ctr"/>
            <a:r>
              <a:rPr lang="zh-CN" altLang="en-US" sz="4400" b="1" kern="0" dirty="0">
                <a:solidFill>
                  <a:schemeClr val="bg1"/>
                </a:solidFill>
              </a:rPr>
              <a:t>实施方案：</a:t>
            </a:r>
            <a:r>
              <a:rPr lang="zh-CN" altLang="en-US" sz="4400" b="1" dirty="0">
                <a:solidFill>
                  <a:schemeClr val="bg1"/>
                </a:solidFill>
              </a:rPr>
              <a:t>央国企主导，技术授权零门槛开放。</a:t>
            </a:r>
            <a:endParaRPr lang="zh-CN" altLang="en-US" sz="4400" b="1" kern="0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2A19B3-7E3D-4CD3-558E-636E7E12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 flipH="1">
            <a:off x="0" y="0"/>
            <a:ext cx="12192000" cy="2588046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8564" b="-285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2" name="矩形 27"/>
          <p:cNvSpPr/>
          <p:nvPr/>
        </p:nvSpPr>
        <p:spPr>
          <a:xfrm flipH="1">
            <a:off x="614680" y="1379593"/>
            <a:ext cx="7561050" cy="5045292"/>
          </a:xfrm>
          <a:custGeom>
            <a:avLst/>
            <a:gdLst>
              <a:gd name="connsiteX0" fmla="*/ 0 w 6248400"/>
              <a:gd name="connsiteY0" fmla="*/ 0 h 6959600"/>
              <a:gd name="connsiteX1" fmla="*/ 6248400 w 6248400"/>
              <a:gd name="connsiteY1" fmla="*/ 0 h 6959600"/>
              <a:gd name="connsiteX2" fmla="*/ 6248400 w 6248400"/>
              <a:gd name="connsiteY2" fmla="*/ 6959600 h 6959600"/>
              <a:gd name="connsiteX3" fmla="*/ 0 w 6248400"/>
              <a:gd name="connsiteY3" fmla="*/ 6959600 h 6959600"/>
              <a:gd name="connsiteX4" fmla="*/ 0 w 6248400"/>
              <a:gd name="connsiteY4" fmla="*/ 0 h 6959600"/>
              <a:gd name="connsiteX0-1" fmla="*/ 3009900 w 9258300"/>
              <a:gd name="connsiteY0-2" fmla="*/ 0 h 6959600"/>
              <a:gd name="connsiteX1-3" fmla="*/ 9258300 w 9258300"/>
              <a:gd name="connsiteY1-4" fmla="*/ 0 h 6959600"/>
              <a:gd name="connsiteX2-5" fmla="*/ 9258300 w 9258300"/>
              <a:gd name="connsiteY2-6" fmla="*/ 6959600 h 6959600"/>
              <a:gd name="connsiteX3-7" fmla="*/ 0 w 9258300"/>
              <a:gd name="connsiteY3-8" fmla="*/ 6959600 h 6959600"/>
              <a:gd name="connsiteX4-9" fmla="*/ 3009900 w 9258300"/>
              <a:gd name="connsiteY4-10" fmla="*/ 0 h 6959600"/>
              <a:gd name="connsiteX0-11" fmla="*/ 3009900 w 9258300"/>
              <a:gd name="connsiteY0-12" fmla="*/ 0 h 6959600"/>
              <a:gd name="connsiteX1-13" fmla="*/ 9258300 w 9258300"/>
              <a:gd name="connsiteY1-14" fmla="*/ 0 h 6959600"/>
              <a:gd name="connsiteX2-15" fmla="*/ 9258300 w 9258300"/>
              <a:gd name="connsiteY2-16" fmla="*/ 4419600 h 6959600"/>
              <a:gd name="connsiteX3-17" fmla="*/ 9258300 w 9258300"/>
              <a:gd name="connsiteY3-18" fmla="*/ 6959600 h 6959600"/>
              <a:gd name="connsiteX4-19" fmla="*/ 0 w 9258300"/>
              <a:gd name="connsiteY4-20" fmla="*/ 6959600 h 6959600"/>
              <a:gd name="connsiteX5" fmla="*/ 3009900 w 9258300"/>
              <a:gd name="connsiteY5" fmla="*/ 0 h 6959600"/>
              <a:gd name="connsiteX0-21" fmla="*/ 3009900 w 9258300"/>
              <a:gd name="connsiteY0-22" fmla="*/ 0 h 6959600"/>
              <a:gd name="connsiteX1-23" fmla="*/ 9258300 w 9258300"/>
              <a:gd name="connsiteY1-24" fmla="*/ 0 h 6959600"/>
              <a:gd name="connsiteX2-25" fmla="*/ 9258300 w 9258300"/>
              <a:gd name="connsiteY2-26" fmla="*/ 4419600 h 6959600"/>
              <a:gd name="connsiteX3-27" fmla="*/ 7886700 w 9258300"/>
              <a:gd name="connsiteY3-28" fmla="*/ 6858000 h 6959600"/>
              <a:gd name="connsiteX4-29" fmla="*/ 0 w 9258300"/>
              <a:gd name="connsiteY4-30" fmla="*/ 6959600 h 6959600"/>
              <a:gd name="connsiteX5-31" fmla="*/ 3009900 w 9258300"/>
              <a:gd name="connsiteY5-32" fmla="*/ 0 h 6959600"/>
              <a:gd name="connsiteX0-33" fmla="*/ 3009900 w 9258300"/>
              <a:gd name="connsiteY0-34" fmla="*/ 0 h 6959600"/>
              <a:gd name="connsiteX1-35" fmla="*/ 9258300 w 9258300"/>
              <a:gd name="connsiteY1-36" fmla="*/ 0 h 6959600"/>
              <a:gd name="connsiteX2-37" fmla="*/ 9258300 w 9258300"/>
              <a:gd name="connsiteY2-38" fmla="*/ 4419600 h 6959600"/>
              <a:gd name="connsiteX3-39" fmla="*/ 7950200 w 9258300"/>
              <a:gd name="connsiteY3-40" fmla="*/ 6946900 h 6959600"/>
              <a:gd name="connsiteX4-41" fmla="*/ 0 w 9258300"/>
              <a:gd name="connsiteY4-42" fmla="*/ 6959600 h 6959600"/>
              <a:gd name="connsiteX5-43" fmla="*/ 3009900 w 9258300"/>
              <a:gd name="connsiteY5-44" fmla="*/ 0 h 6959600"/>
              <a:gd name="connsiteX0-45" fmla="*/ 3187700 w 9436100"/>
              <a:gd name="connsiteY0-46" fmla="*/ 0 h 6946900"/>
              <a:gd name="connsiteX1-47" fmla="*/ 9436100 w 9436100"/>
              <a:gd name="connsiteY1-48" fmla="*/ 0 h 6946900"/>
              <a:gd name="connsiteX2-49" fmla="*/ 9436100 w 9436100"/>
              <a:gd name="connsiteY2-50" fmla="*/ 4419600 h 6946900"/>
              <a:gd name="connsiteX3-51" fmla="*/ 8128000 w 9436100"/>
              <a:gd name="connsiteY3-52" fmla="*/ 6946900 h 6946900"/>
              <a:gd name="connsiteX4-53" fmla="*/ 0 w 9436100"/>
              <a:gd name="connsiteY4-54" fmla="*/ 6934200 h 6946900"/>
              <a:gd name="connsiteX5-55" fmla="*/ 3187700 w 9436100"/>
              <a:gd name="connsiteY5-56" fmla="*/ 0 h 6946900"/>
              <a:gd name="connsiteX0-57" fmla="*/ 3187700 w 9436100"/>
              <a:gd name="connsiteY0-58" fmla="*/ 0 h 6946900"/>
              <a:gd name="connsiteX1-59" fmla="*/ 9436100 w 9436100"/>
              <a:gd name="connsiteY1-60" fmla="*/ 0 h 6946900"/>
              <a:gd name="connsiteX2-61" fmla="*/ 9436100 w 9436100"/>
              <a:gd name="connsiteY2-62" fmla="*/ 4043585 h 6946900"/>
              <a:gd name="connsiteX3-63" fmla="*/ 8128000 w 9436100"/>
              <a:gd name="connsiteY3-64" fmla="*/ 6946900 h 6946900"/>
              <a:gd name="connsiteX4-65" fmla="*/ 0 w 9436100"/>
              <a:gd name="connsiteY4-66" fmla="*/ 6934200 h 6946900"/>
              <a:gd name="connsiteX5-67" fmla="*/ 3187700 w 9436100"/>
              <a:gd name="connsiteY5-68" fmla="*/ 0 h 6946900"/>
              <a:gd name="connsiteX0-69" fmla="*/ 3187700 w 9436100"/>
              <a:gd name="connsiteY0-70" fmla="*/ 0 h 6946900"/>
              <a:gd name="connsiteX1-71" fmla="*/ 9436100 w 9436100"/>
              <a:gd name="connsiteY1-72" fmla="*/ 0 h 6946900"/>
              <a:gd name="connsiteX2-73" fmla="*/ 9436100 w 9436100"/>
              <a:gd name="connsiteY2-74" fmla="*/ 4035965 h 6946900"/>
              <a:gd name="connsiteX3-75" fmla="*/ 8128000 w 9436100"/>
              <a:gd name="connsiteY3-76" fmla="*/ 6946900 h 6946900"/>
              <a:gd name="connsiteX4-77" fmla="*/ 0 w 9436100"/>
              <a:gd name="connsiteY4-78" fmla="*/ 6934200 h 6946900"/>
              <a:gd name="connsiteX5-79" fmla="*/ 3187700 w 9436100"/>
              <a:gd name="connsiteY5-80" fmla="*/ 0 h 6946900"/>
              <a:gd name="connsiteX0-81" fmla="*/ 3187700 w 9436100"/>
              <a:gd name="connsiteY0-82" fmla="*/ 0 h 6934200"/>
              <a:gd name="connsiteX1-83" fmla="*/ 9436100 w 9436100"/>
              <a:gd name="connsiteY1-84" fmla="*/ 0 h 6934200"/>
              <a:gd name="connsiteX2-85" fmla="*/ 9436100 w 9436100"/>
              <a:gd name="connsiteY2-86" fmla="*/ 4035965 h 6934200"/>
              <a:gd name="connsiteX3-87" fmla="*/ 8376571 w 9436100"/>
              <a:gd name="connsiteY3-88" fmla="*/ 6237599 h 6934200"/>
              <a:gd name="connsiteX4-89" fmla="*/ 0 w 9436100"/>
              <a:gd name="connsiteY4-90" fmla="*/ 6934200 h 6934200"/>
              <a:gd name="connsiteX5-91" fmla="*/ 3187700 w 9436100"/>
              <a:gd name="connsiteY5-92" fmla="*/ 0 h 6934200"/>
              <a:gd name="connsiteX0-93" fmla="*/ 2876988 w 9125388"/>
              <a:gd name="connsiteY0-94" fmla="*/ 0 h 6250536"/>
              <a:gd name="connsiteX1-95" fmla="*/ 9125388 w 9125388"/>
              <a:gd name="connsiteY1-96" fmla="*/ 0 h 6250536"/>
              <a:gd name="connsiteX2-97" fmla="*/ 9125388 w 9125388"/>
              <a:gd name="connsiteY2-98" fmla="*/ 4035965 h 6250536"/>
              <a:gd name="connsiteX3-99" fmla="*/ 8065859 w 9125388"/>
              <a:gd name="connsiteY3-100" fmla="*/ 6237599 h 6250536"/>
              <a:gd name="connsiteX4-101" fmla="*/ 0 w 9125388"/>
              <a:gd name="connsiteY4-102" fmla="*/ 6250536 h 6250536"/>
              <a:gd name="connsiteX5-103" fmla="*/ 2876988 w 9125388"/>
              <a:gd name="connsiteY5-104" fmla="*/ 0 h 6250536"/>
              <a:gd name="connsiteX0-105" fmla="*/ 2876988 w 9125388"/>
              <a:gd name="connsiteY0-106" fmla="*/ 0 h 6254691"/>
              <a:gd name="connsiteX1-107" fmla="*/ 9125388 w 9125388"/>
              <a:gd name="connsiteY1-108" fmla="*/ 0 h 6254691"/>
              <a:gd name="connsiteX2-109" fmla="*/ 9125388 w 9125388"/>
              <a:gd name="connsiteY2-110" fmla="*/ 4035965 h 6254691"/>
              <a:gd name="connsiteX3-111" fmla="*/ 8056982 w 9125388"/>
              <a:gd name="connsiteY3-112" fmla="*/ 6254691 h 6254691"/>
              <a:gd name="connsiteX4-113" fmla="*/ 0 w 9125388"/>
              <a:gd name="connsiteY4-114" fmla="*/ 6250536 h 6254691"/>
              <a:gd name="connsiteX5-115" fmla="*/ 2876988 w 9125388"/>
              <a:gd name="connsiteY5-116" fmla="*/ 0 h 6254691"/>
              <a:gd name="connsiteX0-117" fmla="*/ 2869598 w 9125388"/>
              <a:gd name="connsiteY0-118" fmla="*/ 0 h 6254691"/>
              <a:gd name="connsiteX1-119" fmla="*/ 9125388 w 9125388"/>
              <a:gd name="connsiteY1-120" fmla="*/ 0 h 6254691"/>
              <a:gd name="connsiteX2-121" fmla="*/ 9125388 w 9125388"/>
              <a:gd name="connsiteY2-122" fmla="*/ 4035965 h 6254691"/>
              <a:gd name="connsiteX3-123" fmla="*/ 8056982 w 9125388"/>
              <a:gd name="connsiteY3-124" fmla="*/ 6254691 h 6254691"/>
              <a:gd name="connsiteX4-125" fmla="*/ 0 w 9125388"/>
              <a:gd name="connsiteY4-126" fmla="*/ 6250536 h 6254691"/>
              <a:gd name="connsiteX5-127" fmla="*/ 2869598 w 9125388"/>
              <a:gd name="connsiteY5-128" fmla="*/ 0 h 6254691"/>
              <a:gd name="connsiteX0-129" fmla="*/ 2858513 w 9125388"/>
              <a:gd name="connsiteY0-130" fmla="*/ 0 h 6254691"/>
              <a:gd name="connsiteX1-131" fmla="*/ 9125388 w 9125388"/>
              <a:gd name="connsiteY1-132" fmla="*/ 0 h 6254691"/>
              <a:gd name="connsiteX2-133" fmla="*/ 9125388 w 9125388"/>
              <a:gd name="connsiteY2-134" fmla="*/ 4035965 h 6254691"/>
              <a:gd name="connsiteX3-135" fmla="*/ 8056982 w 9125388"/>
              <a:gd name="connsiteY3-136" fmla="*/ 6254691 h 6254691"/>
              <a:gd name="connsiteX4-137" fmla="*/ 0 w 9125388"/>
              <a:gd name="connsiteY4-138" fmla="*/ 6250536 h 6254691"/>
              <a:gd name="connsiteX5-139" fmla="*/ 2858513 w 9125388"/>
              <a:gd name="connsiteY5-140" fmla="*/ 0 h 6254691"/>
              <a:gd name="connsiteX0-141" fmla="*/ 2852969 w 9125388"/>
              <a:gd name="connsiteY0-142" fmla="*/ 0 h 6254691"/>
              <a:gd name="connsiteX1-143" fmla="*/ 9125388 w 9125388"/>
              <a:gd name="connsiteY1-144" fmla="*/ 0 h 6254691"/>
              <a:gd name="connsiteX2-145" fmla="*/ 9125388 w 9125388"/>
              <a:gd name="connsiteY2-146" fmla="*/ 4035965 h 6254691"/>
              <a:gd name="connsiteX3-147" fmla="*/ 8056982 w 9125388"/>
              <a:gd name="connsiteY3-148" fmla="*/ 6254691 h 6254691"/>
              <a:gd name="connsiteX4-149" fmla="*/ 0 w 9125388"/>
              <a:gd name="connsiteY4-150" fmla="*/ 6250536 h 6254691"/>
              <a:gd name="connsiteX5-151" fmla="*/ 2852969 w 9125388"/>
              <a:gd name="connsiteY5-152" fmla="*/ 0 h 6254691"/>
              <a:gd name="connsiteX0-153" fmla="*/ 2527779 w 8800198"/>
              <a:gd name="connsiteY0-154" fmla="*/ 0 h 6254691"/>
              <a:gd name="connsiteX1-155" fmla="*/ 8800198 w 8800198"/>
              <a:gd name="connsiteY1-156" fmla="*/ 0 h 6254691"/>
              <a:gd name="connsiteX2-157" fmla="*/ 8800198 w 8800198"/>
              <a:gd name="connsiteY2-158" fmla="*/ 4035965 h 6254691"/>
              <a:gd name="connsiteX3-159" fmla="*/ 7731792 w 8800198"/>
              <a:gd name="connsiteY3-160" fmla="*/ 6254691 h 6254691"/>
              <a:gd name="connsiteX4-161" fmla="*/ 0 w 8800198"/>
              <a:gd name="connsiteY4-162" fmla="*/ 5652527 h 6254691"/>
              <a:gd name="connsiteX5-163" fmla="*/ 2527779 w 8800198"/>
              <a:gd name="connsiteY5-164" fmla="*/ 0 h 6254691"/>
              <a:gd name="connsiteX0-165" fmla="*/ 2527779 w 8800198"/>
              <a:gd name="connsiteY0-166" fmla="*/ 0 h 5685158"/>
              <a:gd name="connsiteX1-167" fmla="*/ 8800198 w 8800198"/>
              <a:gd name="connsiteY1-168" fmla="*/ 0 h 5685158"/>
              <a:gd name="connsiteX2-169" fmla="*/ 8800198 w 8800198"/>
              <a:gd name="connsiteY2-170" fmla="*/ 4035965 h 5685158"/>
              <a:gd name="connsiteX3-171" fmla="*/ 7983076 w 8800198"/>
              <a:gd name="connsiteY3-172" fmla="*/ 5685158 h 5685158"/>
              <a:gd name="connsiteX4-173" fmla="*/ 0 w 8800198"/>
              <a:gd name="connsiteY4-174" fmla="*/ 5652527 h 5685158"/>
              <a:gd name="connsiteX5-175" fmla="*/ 2527779 w 8800198"/>
              <a:gd name="connsiteY5-176" fmla="*/ 0 h 5685158"/>
              <a:gd name="connsiteX0-177" fmla="*/ 2527779 w 8800198"/>
              <a:gd name="connsiteY0-178" fmla="*/ 0 h 5665996"/>
              <a:gd name="connsiteX1-179" fmla="*/ 8800198 w 8800198"/>
              <a:gd name="connsiteY1-180" fmla="*/ 0 h 5665996"/>
              <a:gd name="connsiteX2-181" fmla="*/ 8800198 w 8800198"/>
              <a:gd name="connsiteY2-182" fmla="*/ 4035965 h 5665996"/>
              <a:gd name="connsiteX3-183" fmla="*/ 7953237 w 8800198"/>
              <a:gd name="connsiteY3-184" fmla="*/ 5665996 h 5665996"/>
              <a:gd name="connsiteX4-185" fmla="*/ 0 w 8800198"/>
              <a:gd name="connsiteY4-186" fmla="*/ 5652527 h 5665996"/>
              <a:gd name="connsiteX5-187" fmla="*/ 2527779 w 8800198"/>
              <a:gd name="connsiteY5-188" fmla="*/ 0 h 5665996"/>
              <a:gd name="connsiteX0-189" fmla="*/ 2527779 w 8800198"/>
              <a:gd name="connsiteY0-190" fmla="*/ 0 h 5652527"/>
              <a:gd name="connsiteX1-191" fmla="*/ 8800198 w 8800198"/>
              <a:gd name="connsiteY1-192" fmla="*/ 0 h 5652527"/>
              <a:gd name="connsiteX2-193" fmla="*/ 8800198 w 8800198"/>
              <a:gd name="connsiteY2-194" fmla="*/ 4035965 h 5652527"/>
              <a:gd name="connsiteX3-195" fmla="*/ 7963184 w 8800198"/>
              <a:gd name="connsiteY3-196" fmla="*/ 5646835 h 5652527"/>
              <a:gd name="connsiteX4-197" fmla="*/ 0 w 8800198"/>
              <a:gd name="connsiteY4-198" fmla="*/ 5652527 h 5652527"/>
              <a:gd name="connsiteX5-199" fmla="*/ 2527779 w 8800198"/>
              <a:gd name="connsiteY5-200" fmla="*/ 0 h 5652527"/>
              <a:gd name="connsiteX0-201" fmla="*/ 2527779 w 8800198"/>
              <a:gd name="connsiteY0-202" fmla="*/ 0 h 5652527"/>
              <a:gd name="connsiteX1-203" fmla="*/ 8800198 w 8800198"/>
              <a:gd name="connsiteY1-204" fmla="*/ 0 h 5652527"/>
              <a:gd name="connsiteX2-205" fmla="*/ 8800198 w 8800198"/>
              <a:gd name="connsiteY2-206" fmla="*/ 4035965 h 5652527"/>
              <a:gd name="connsiteX3-207" fmla="*/ 7963184 w 8800198"/>
              <a:gd name="connsiteY3-208" fmla="*/ 5646835 h 5652527"/>
              <a:gd name="connsiteX4-209" fmla="*/ 0 w 8800198"/>
              <a:gd name="connsiteY4-210" fmla="*/ 5652527 h 5652527"/>
              <a:gd name="connsiteX5-211" fmla="*/ 2527779 w 8800198"/>
              <a:gd name="connsiteY5-212" fmla="*/ 0 h 5652527"/>
              <a:gd name="connsiteX0-213" fmla="*/ 2527779 w 8800198"/>
              <a:gd name="connsiteY0-214" fmla="*/ 0 h 5656416"/>
              <a:gd name="connsiteX1-215" fmla="*/ 8800198 w 8800198"/>
              <a:gd name="connsiteY1-216" fmla="*/ 0 h 5656416"/>
              <a:gd name="connsiteX2-217" fmla="*/ 8800198 w 8800198"/>
              <a:gd name="connsiteY2-218" fmla="*/ 4035965 h 5656416"/>
              <a:gd name="connsiteX3-219" fmla="*/ 7963184 w 8800198"/>
              <a:gd name="connsiteY3-220" fmla="*/ 5656416 h 5656416"/>
              <a:gd name="connsiteX4-221" fmla="*/ 0 w 8800198"/>
              <a:gd name="connsiteY4-222" fmla="*/ 5652527 h 5656416"/>
              <a:gd name="connsiteX5-223" fmla="*/ 2527779 w 8800198"/>
              <a:gd name="connsiteY5-224" fmla="*/ 0 h 56564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</a:cxnLst>
            <a:rect l="l" t="t" r="r" b="b"/>
            <a:pathLst>
              <a:path w="8800198" h="5656416">
                <a:moveTo>
                  <a:pt x="2527779" y="0"/>
                </a:moveTo>
                <a:lnTo>
                  <a:pt x="8800198" y="0"/>
                </a:lnTo>
                <a:lnTo>
                  <a:pt x="8800198" y="4035965"/>
                </a:lnTo>
                <a:lnTo>
                  <a:pt x="7963184" y="5656416"/>
                </a:lnTo>
                <a:lnTo>
                  <a:pt x="0" y="5652527"/>
                </a:lnTo>
                <a:lnTo>
                  <a:pt x="252777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57200" y="0"/>
            <a:ext cx="5736050" cy="2710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4" name="矩形 23"/>
          <p:cNvSpPr/>
          <p:nvPr/>
        </p:nvSpPr>
        <p:spPr>
          <a:xfrm rot="10800000" flipV="1">
            <a:off x="635000" y="1"/>
            <a:ext cx="5363751" cy="99201"/>
          </a:xfrm>
          <a:prstGeom prst="rect">
            <a:avLst/>
          </a:prstGeom>
          <a:solidFill>
            <a:srgbClr val="2AE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143000" y="1295400"/>
            <a:ext cx="4265097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9"/>
          <p:cNvSpPr txBox="1"/>
          <p:nvPr/>
        </p:nvSpPr>
        <p:spPr>
          <a:xfrm>
            <a:off x="457200" y="0"/>
            <a:ext cx="5736051" cy="280076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lvl="1" algn="ctr"/>
            <a:r>
              <a:rPr lang="zh-CN" altLang="en-US" sz="6600" spc="400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投资及收益</a:t>
            </a:r>
            <a:endParaRPr lang="en-US" altLang="zh-CN" sz="6600" spc="400" dirty="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1" algn="ctr"/>
            <a:endParaRPr lang="en-US" altLang="zh-CN" sz="2000" spc="400" dirty="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1" algn="ctr"/>
            <a:endParaRPr lang="en-US" altLang="zh-CN" sz="2000" spc="400" dirty="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1" algn="ctr"/>
            <a:r>
              <a:rPr lang="zh-CN" altLang="en-US" sz="3500" b="1" spc="4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本项目现已签约三笔共计</a:t>
            </a:r>
            <a:endParaRPr lang="en-US" altLang="zh-CN" sz="3500" b="1" spc="40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0" lvl="1" algn="ctr"/>
            <a:r>
              <a:rPr lang="en-US" altLang="zh-CN" sz="3500" b="1" spc="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4.8</a:t>
            </a:r>
            <a:r>
              <a:rPr lang="zh-CN" altLang="en-US" sz="3500" b="1" spc="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亿投资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81E7A98-C142-DE9A-A1C3-497E318219FC}"/>
              </a:ext>
            </a:extLst>
          </p:cNvPr>
          <p:cNvSpPr txBox="1">
            <a:spLocks/>
          </p:cNvSpPr>
          <p:nvPr/>
        </p:nvSpPr>
        <p:spPr>
          <a:xfrm>
            <a:off x="564150" y="2743200"/>
            <a:ext cx="10869201" cy="403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黑体" panose="02010609060101010101" charset="-122"/>
                <a:cs typeface="+mj-cs"/>
              </a:defRPr>
            </a:lvl1pPr>
          </a:lstStyle>
          <a:p>
            <a:pPr>
              <a:lnSpc>
                <a:spcPts val="3700"/>
              </a:lnSpc>
            </a:pPr>
            <a:r>
              <a:rPr lang="zh-CN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四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对机组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兆</a:t>
            </a:r>
            <a:r>
              <a:rPr lang="zh-CN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瓦工程约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需</a:t>
            </a:r>
            <a:r>
              <a:rPr lang="zh-CN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投资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九千万，若流量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10m</a:t>
            </a:r>
            <a:r>
              <a:rPr lang="en-US" altLang="zh-CN" sz="2200" kern="100" baseline="30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/s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，流速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3m/s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，每年可发电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hlinkClick r:id="rId5"/>
              </a:rPr>
              <a:t>700 GWh 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2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</a:pP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按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10%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能量捕获效率，流量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100m</a:t>
            </a:r>
            <a:r>
              <a:rPr lang="en-US" altLang="zh-CN" sz="2200" kern="100" baseline="30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/s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即可，而流量大于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100m</a:t>
            </a:r>
            <a:r>
              <a:rPr lang="en-US" altLang="zh-CN" sz="2200" kern="100" baseline="30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/s</a:t>
            </a:r>
            <a:r>
              <a:rPr lang="zh-CN" altLang="en-US" sz="2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的非航运河道遍布全国。</a:t>
            </a:r>
            <a:endParaRPr lang="en-US" altLang="zh-CN" sz="22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</a:pPr>
            <a:endParaRPr lang="en-US" altLang="zh-CN" sz="220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700"/>
              </a:lnSpc>
            </a:pPr>
            <a:r>
              <a:rPr lang="zh-CN" altLang="en-US" sz="2200" kern="0" dirty="0">
                <a:latin typeface="宋体" panose="02010600030101010101" pitchFamily="2" charset="-122"/>
                <a:ea typeface="宋体" panose="02010600030101010101" pitchFamily="2" charset="-122"/>
              </a:rPr>
              <a:t>中国铁建党委书记、董事长戴和根：</a:t>
            </a:r>
            <a:r>
              <a:rPr lang="zh-CN" altLang="en-US" sz="2200" kern="0" dirty="0">
                <a:latin typeface="宋体" panose="02010600030101010101" pitchFamily="2" charset="-122"/>
                <a:ea typeface="宋体" panose="02010600030101010101" pitchFamily="2" charset="-122"/>
                <a:hlinkClick r:id="rId6"/>
              </a:rPr>
              <a:t>中国铁建绝不能再投集中式光伏、风电等过剩项目。</a:t>
            </a:r>
            <a:endParaRPr lang="en-US" altLang="zh-CN" sz="220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700"/>
              </a:lnSpc>
            </a:pPr>
            <a:r>
              <a:rPr lang="zh-CN" altLang="en-US" sz="2200" kern="0" dirty="0">
                <a:latin typeface="宋体" panose="02010600030101010101" pitchFamily="2" charset="-122"/>
                <a:ea typeface="宋体" panose="02010600030101010101" pitchFamily="2" charset="-122"/>
              </a:rPr>
              <a:t>为风机厂商敲响了警钟。而本案对风机厂商的产品</a:t>
            </a:r>
            <a:r>
              <a:rPr lang="en-US" altLang="zh-CN" sz="2200" kern="0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200" kern="0" dirty="0">
                <a:latin typeface="宋体" panose="02010600030101010101" pitchFamily="2" charset="-122"/>
                <a:ea typeface="宋体" panose="02010600030101010101" pitchFamily="2" charset="-122"/>
              </a:rPr>
              <a:t>发电机有数万亿规模的潜在需求</a:t>
            </a:r>
            <a:r>
              <a:rPr lang="en-US" altLang="zh-CN" sz="2200" kern="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200" kern="0" dirty="0">
                <a:latin typeface="宋体" panose="02010600030101010101" pitchFamily="2" charset="-122"/>
                <a:ea typeface="宋体" panose="02010600030101010101" pitchFamily="2" charset="-122"/>
              </a:rPr>
              <a:t>这恰恰为风机厂商提供了战略性转型的突破口。</a:t>
            </a:r>
            <a:endParaRPr lang="en-US" altLang="zh-CN" sz="220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700"/>
              </a:lnSpc>
            </a:pPr>
            <a:r>
              <a:rPr lang="zh-CN" altLang="en-US" sz="2200" kern="0" dirty="0">
                <a:latin typeface="宋体" panose="02010600030101010101" pitchFamily="2" charset="-122"/>
                <a:ea typeface="宋体" panose="02010600030101010101" pitchFamily="2" charset="-122"/>
              </a:rPr>
              <a:t>同时这也是对国家、对民族的重大利好。</a:t>
            </a:r>
            <a:endParaRPr lang="en-US" altLang="zh-CN" sz="220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700"/>
              </a:lnSpc>
            </a:pPr>
            <a:r>
              <a:rPr lang="zh-CN" altLang="en-US" sz="22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当我们的绿电成本是全球的</a:t>
            </a:r>
            <a:r>
              <a:rPr lang="en-US" altLang="zh-CN" sz="22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10%</a:t>
            </a:r>
            <a:r>
              <a:rPr lang="zh-CN" altLang="en-US" sz="22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甚至更低时，再无第二工业国，这将重塑国际政治格局。</a:t>
            </a:r>
            <a:endParaRPr lang="en-US" altLang="zh-CN" sz="2200" b="1" kern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28C8FC-089E-BD04-5105-12DBA77F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C9BBAB-C3E2-FCBF-06C8-37DDAA7B90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134100"/>
            <a:ext cx="2804160" cy="342900"/>
          </a:xfrm>
        </p:spPr>
        <p:txBody>
          <a:bodyPr/>
          <a:lstStyle/>
          <a:p>
            <a:fld id="{B6F15528-21DE-4FAA-801E-634DDDAF4B2B}" type="slidenum">
              <a:rPr lang="en-US" altLang="zh-CN" smtClean="0"/>
              <a:t>14</a:t>
            </a:fld>
            <a:endParaRPr lang="en-US" altLang="zh-CN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6E87C722-63DC-44C0-A528-304D871AF261}"/>
              </a:ext>
            </a:extLst>
          </p:cNvPr>
          <p:cNvSpPr txBox="1"/>
          <p:nvPr/>
        </p:nvSpPr>
        <p:spPr>
          <a:xfrm>
            <a:off x="833846" y="838200"/>
            <a:ext cx="10515600" cy="2508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700"/>
              </a:lnSpc>
            </a:pPr>
            <a:r>
              <a:rPr lang="zh-CN" altLang="en-US" sz="3100" dirty="0">
                <a:latin typeface="宋体" panose="02010600030101010101" pitchFamily="2" charset="-122"/>
                <a:ea typeface="宋体" panose="02010600030101010101" pitchFamily="2" charset="-122"/>
              </a:rPr>
              <a:t>●政策：全球鼓励；●技术：百年验证；●管理：合约保障；●基建：狂魔加持；●市场：无限广阔；●产品：</a:t>
            </a:r>
            <a:r>
              <a:rPr lang="zh-CN" altLang="en-US" sz="3100" dirty="0">
                <a:latin typeface="宋体" panose="02010600030101010101" pitchFamily="2" charset="-122"/>
                <a:ea typeface="宋体" panose="02010600030101010101" pitchFamily="2" charset="-122"/>
                <a:hlinkClick r:id="rId2"/>
              </a:rPr>
              <a:t>国家包销</a:t>
            </a:r>
            <a:r>
              <a:rPr lang="zh-CN" altLang="en-US" sz="31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31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dist">
              <a:lnSpc>
                <a:spcPts val="4700"/>
              </a:lnSpc>
            </a:pPr>
            <a:r>
              <a:rPr lang="zh-CN" altLang="en-US" sz="3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运维成本</a:t>
            </a:r>
            <a:r>
              <a:rPr lang="en-US" altLang="zh-CN" sz="3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0.03</a:t>
            </a:r>
            <a:r>
              <a:rPr lang="zh-CN" altLang="en-US" sz="3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3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度，现</a:t>
            </a:r>
            <a:r>
              <a:rPr lang="en-US" altLang="zh-CN" sz="3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CCER</a:t>
            </a:r>
            <a:r>
              <a:rPr lang="zh-CN" altLang="en-US" sz="3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价格约为</a:t>
            </a:r>
            <a:r>
              <a:rPr lang="en-US" altLang="zh-CN" sz="3700" b="1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100</a:t>
            </a:r>
            <a:r>
              <a:rPr lang="zh-CN" altLang="en-US" sz="3700" b="1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元</a:t>
            </a:r>
            <a:r>
              <a:rPr lang="en-US" altLang="zh-CN" sz="3700" b="1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/</a:t>
            </a:r>
            <a:r>
              <a:rPr lang="zh-CN" altLang="en-US" sz="3700" b="1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吨</a:t>
            </a:r>
            <a:r>
              <a:rPr lang="zh-CN" altLang="en-US" sz="3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，水电项目还可通过出售</a:t>
            </a:r>
            <a:r>
              <a:rPr lang="en-US" altLang="zh-CN" sz="3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CCER</a:t>
            </a:r>
            <a:r>
              <a:rPr lang="zh-CN" altLang="en-US" sz="3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获得</a:t>
            </a:r>
            <a:r>
              <a:rPr lang="en-US" altLang="zh-CN" sz="3700" b="1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0.07</a:t>
            </a:r>
            <a:r>
              <a:rPr lang="zh-CN" altLang="en-US" sz="3700" b="1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元</a:t>
            </a:r>
            <a:r>
              <a:rPr lang="en-US" altLang="zh-CN" sz="3700" b="1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/</a:t>
            </a:r>
            <a:r>
              <a:rPr lang="zh-CN" altLang="en-US" sz="3700" b="1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度</a:t>
            </a:r>
            <a:r>
              <a:rPr lang="zh-CN" altLang="en-US" sz="3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收益。</a:t>
            </a:r>
            <a:endParaRPr lang="zh-CN" altLang="en-US" sz="37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79ED4AB8-9662-40C2-8BBF-6210C7FC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846" y="381000"/>
            <a:ext cx="10515600" cy="693557"/>
          </a:xfrm>
        </p:spPr>
        <p:txBody>
          <a:bodyPr>
            <a:noAutofit/>
          </a:bodyPr>
          <a:lstStyle/>
          <a:p>
            <a:r>
              <a:rPr lang="zh-CN" altLang="en-US" sz="3400" dirty="0">
                <a:solidFill>
                  <a:schemeClr val="tx1"/>
                </a:solidFill>
              </a:rPr>
              <a:t>项目优势：</a:t>
            </a:r>
            <a:r>
              <a:rPr lang="zh-CN" altLang="en-US" sz="3400" b="1" dirty="0">
                <a:solidFill>
                  <a:srgbClr val="FF0000"/>
                </a:solidFill>
              </a:rPr>
              <a:t>一次投资，一劳永逸。永续经营，永蓄金银。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0E2843-3680-4210-9485-4E5D0B8DCB5B}"/>
              </a:ext>
            </a:extLst>
          </p:cNvPr>
          <p:cNvSpPr txBox="1"/>
          <p:nvPr/>
        </p:nvSpPr>
        <p:spPr>
          <a:xfrm>
            <a:off x="779960" y="3352800"/>
            <a:ext cx="10623369" cy="319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2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当务之急，可先在长三角、珠三角、京津冀等重要经济区域建设超大规模、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电站集群，无限量就地供应成本仅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0.03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度的电能，这必将极大地提升我国整体实力。</a:t>
            </a:r>
            <a:endParaRPr lang="en-US" altLang="zh-CN" sz="24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5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基于我们的估算，投资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亿即可装机一个三峡，发电量超过两个三峡，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年，全社会用电量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5"/>
              </a:rPr>
              <a:t>98521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亿千瓦时，若用本技术只需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个三峡的装机量即</a:t>
            </a:r>
            <a:r>
              <a:rPr lang="zh-CN" altLang="en-US" sz="2400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可满足全国用电需求。</a:t>
            </a:r>
            <a:r>
              <a:rPr lang="zh-CN" altLang="en-US" sz="2400" kern="0" dirty="0">
                <a:latin typeface="宋体" panose="02010600030101010101" pitchFamily="2" charset="-122"/>
                <a:ea typeface="宋体" panose="02010600030101010101" pitchFamily="2" charset="-122"/>
              </a:rPr>
              <a:t>而目前我国的用电量需要</a:t>
            </a:r>
            <a:r>
              <a:rPr lang="en-US" altLang="zh-CN" sz="2400" kern="0" dirty="0">
                <a:latin typeface="宋体" panose="02010600030101010101" pitchFamily="2" charset="-122"/>
                <a:ea typeface="宋体" panose="02010600030101010101" pitchFamily="2" charset="-122"/>
              </a:rPr>
              <a:t>112</a:t>
            </a:r>
            <a:r>
              <a:rPr lang="zh-CN" altLang="en-US" sz="2400" kern="0" dirty="0">
                <a:latin typeface="宋体" panose="02010600030101010101" pitchFamily="2" charset="-122"/>
                <a:ea typeface="宋体" panose="02010600030101010101" pitchFamily="2" charset="-122"/>
              </a:rPr>
              <a:t>个三峡方可满足供应。</a:t>
            </a:r>
          </a:p>
          <a:p>
            <a:pPr>
              <a:lnSpc>
                <a:spcPts val="35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而这只需</a:t>
            </a:r>
            <a:r>
              <a:rPr lang="zh-CN" altLang="en-US" sz="2400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投资约六千亿，占用长</a:t>
            </a:r>
            <a:r>
              <a:rPr lang="en-US" altLang="zh-CN" sz="2400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500</a:t>
            </a:r>
            <a:r>
              <a:rPr lang="zh-CN" altLang="en-US" sz="2400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公里离岸</a:t>
            </a:r>
            <a:r>
              <a:rPr lang="en-US" altLang="zh-CN" sz="2400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400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米宽河道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且可快速普及。</a:t>
            </a:r>
            <a:endParaRPr lang="en-US" altLang="zh-CN" sz="2400" b="1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0546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34963" y="368300"/>
            <a:ext cx="3170237" cy="551815"/>
            <a:chOff x="0" y="161"/>
            <a:chExt cx="4653" cy="794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35C7D"/>
              </a:gs>
            </a:gsLst>
            <a:lin ang="5400000" scaled="0"/>
          </a:gradFill>
        </p:grpSpPr>
        <p:sp>
          <p:nvSpPr>
            <p:cNvPr id="14" name="五边形 13"/>
            <p:cNvSpPr/>
            <p:nvPr/>
          </p:nvSpPr>
          <p:spPr>
            <a:xfrm>
              <a:off x="0" y="161"/>
              <a:ext cx="3959" cy="794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3793" y="161"/>
              <a:ext cx="860" cy="79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12802" y="329625"/>
            <a:ext cx="10664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技术价值</a:t>
            </a:r>
            <a:r>
              <a:rPr lang="en-US" altLang="zh-CN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POSans M" panose="00020600040101010101" pitchFamily="18" charset="-122"/>
            </a:endParaRP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AE350A2C-1CEC-A2FC-FE8D-A45C38E7BED6}"/>
              </a:ext>
            </a:extLst>
          </p:cNvPr>
          <p:cNvSpPr txBox="1">
            <a:spLocks/>
          </p:cNvSpPr>
          <p:nvPr/>
        </p:nvSpPr>
        <p:spPr>
          <a:xfrm>
            <a:off x="609600" y="990600"/>
            <a:ext cx="10972800" cy="58674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黑体" panose="02010609060101010101" charset="-122"/>
                <a:cs typeface="黑体" panose="02010609060101010101" charset="-122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indent="457200">
              <a:lnSpc>
                <a:spcPts val="4800"/>
              </a:lnSpc>
            </a:pPr>
            <a:r>
              <a:rPr lang="zh-CN" altLang="en-US" sz="2900" kern="0" dirty="0">
                <a:solidFill>
                  <a:sysClr val="windowText" lastClr="000000"/>
                </a:solidFill>
                <a:latin typeface="+mn-ea"/>
                <a:ea typeface="+mn-ea"/>
              </a:rPr>
              <a:t>本技术经逐步优化完善普及后可预期的目标： </a:t>
            </a:r>
            <a:endParaRPr lang="en-US" altLang="zh-CN" sz="2900" kern="0" dirty="0">
              <a:solidFill>
                <a:sysClr val="windowText" lastClr="000000"/>
              </a:solidFill>
              <a:latin typeface="+mn-ea"/>
              <a:ea typeface="+mn-ea"/>
            </a:endParaRPr>
          </a:p>
          <a:p>
            <a:pPr indent="457200">
              <a:lnSpc>
                <a:spcPts val="4800"/>
              </a:lnSpc>
            </a:pPr>
            <a:r>
              <a:rPr lang="en-US" altLang="zh-CN" sz="2900" kern="0" dirty="0">
                <a:solidFill>
                  <a:sysClr val="windowText" lastClr="000000"/>
                </a:solidFill>
                <a:latin typeface="+mn-ea"/>
                <a:ea typeface="+mn-ea"/>
              </a:rPr>
              <a:t>1</a:t>
            </a:r>
            <a:r>
              <a:rPr lang="zh-CN" altLang="en-US" sz="2900" kern="0" dirty="0">
                <a:solidFill>
                  <a:sysClr val="windowText" lastClr="000000"/>
                </a:solidFill>
                <a:latin typeface="+mn-ea"/>
                <a:ea typeface="+mn-ea"/>
              </a:rPr>
              <a:t>、</a:t>
            </a:r>
            <a:r>
              <a:rPr lang="zh-CN" altLang="en-US" sz="2900" kern="0" dirty="0">
                <a:solidFill>
                  <a:srgbClr val="FF0000"/>
                </a:solidFill>
                <a:latin typeface="+mn-ea"/>
                <a:ea typeface="+mn-ea"/>
              </a:rPr>
              <a:t>能源安全：</a:t>
            </a:r>
            <a:r>
              <a:rPr lang="zh-CN" altLang="en-US" sz="2900" kern="0" dirty="0">
                <a:solidFill>
                  <a:sysClr val="windowText" lastClr="000000"/>
                </a:solidFill>
                <a:latin typeface="+mn-ea"/>
                <a:ea typeface="+mn-ea"/>
              </a:rPr>
              <a:t>我国能源即可实现完全自给自足，这对保障国家能源安全具有重大战略意义。</a:t>
            </a:r>
            <a:r>
              <a:rPr lang="zh-CN" altLang="en-US" sz="29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900" b="1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4800"/>
              </a:lnSpc>
            </a:pPr>
            <a:r>
              <a:rPr lang="en-US" altLang="zh-CN" sz="2900" kern="0" dirty="0">
                <a:solidFill>
                  <a:sysClr val="windowText" lastClr="000000"/>
                </a:solidFill>
                <a:latin typeface="+mn-ea"/>
                <a:ea typeface="+mn-ea"/>
              </a:rPr>
              <a:t>2</a:t>
            </a:r>
            <a:r>
              <a:rPr lang="zh-CN" altLang="en-US" sz="2900" kern="0" dirty="0">
                <a:solidFill>
                  <a:sysClr val="windowText" lastClr="000000"/>
                </a:solidFill>
                <a:latin typeface="+mn-ea"/>
                <a:ea typeface="+mn-ea"/>
              </a:rPr>
              <a:t>、</a:t>
            </a:r>
            <a:r>
              <a:rPr lang="zh-CN" altLang="en-US" sz="2900" kern="0" dirty="0">
                <a:solidFill>
                  <a:srgbClr val="FF0000"/>
                </a:solidFill>
                <a:latin typeface="+mn-ea"/>
                <a:ea typeface="+mn-ea"/>
              </a:rPr>
              <a:t>生态环境：</a:t>
            </a:r>
            <a:r>
              <a:rPr lang="zh-CN" altLang="en-US" sz="2900" kern="0" dirty="0">
                <a:solidFill>
                  <a:sysClr val="windowText" lastClr="000000"/>
                </a:solidFill>
                <a:latin typeface="+mn-ea"/>
                <a:ea typeface="+mn-ea"/>
              </a:rPr>
              <a:t>电力、冶金、交通等高耗能行业可大幅降低煤炭（</a:t>
            </a:r>
            <a:r>
              <a:rPr lang="en-US" altLang="zh-CN" sz="2900" kern="0" dirty="0">
                <a:solidFill>
                  <a:sysClr val="windowText" lastClr="000000"/>
                </a:solidFill>
                <a:latin typeface="+mn-ea"/>
                <a:ea typeface="+mn-ea"/>
              </a:rPr>
              <a:t>2021</a:t>
            </a:r>
            <a:r>
              <a:rPr lang="zh-CN" altLang="en-US" sz="2900" kern="0" dirty="0">
                <a:solidFill>
                  <a:sysClr val="windowText" lastClr="000000"/>
                </a:solidFill>
                <a:latin typeface="+mn-ea"/>
                <a:ea typeface="+mn-ea"/>
              </a:rPr>
              <a:t>年我国煤电的度电煤耗大约为</a:t>
            </a:r>
            <a:r>
              <a:rPr lang="en-US" altLang="zh-CN" sz="2900" kern="0" dirty="0">
                <a:solidFill>
                  <a:sysClr val="windowText" lastClr="000000"/>
                </a:solidFill>
                <a:latin typeface="+mn-ea"/>
                <a:ea typeface="+mn-ea"/>
                <a:hlinkClick r:id="rId2"/>
              </a:rPr>
              <a:t>305</a:t>
            </a:r>
            <a:r>
              <a:rPr lang="zh-CN" altLang="en-US" sz="2900" kern="0" dirty="0">
                <a:solidFill>
                  <a:sysClr val="windowText" lastClr="000000"/>
                </a:solidFill>
                <a:latin typeface="+mn-ea"/>
                <a:ea typeface="+mn-ea"/>
                <a:hlinkClick r:id="rId2"/>
              </a:rPr>
              <a:t>克</a:t>
            </a:r>
            <a:r>
              <a:rPr lang="zh-CN" altLang="en-US" sz="2900" kern="0" dirty="0">
                <a:solidFill>
                  <a:sysClr val="windowText" lastClr="000000"/>
                </a:solidFill>
                <a:latin typeface="+mn-ea"/>
                <a:ea typeface="+mn-ea"/>
              </a:rPr>
              <a:t>，排放</a:t>
            </a:r>
            <a:r>
              <a:rPr lang="en-US" altLang="zh-CN" sz="2900" kern="0" dirty="0">
                <a:solidFill>
                  <a:sysClr val="windowText" lastClr="000000"/>
                </a:solidFill>
                <a:latin typeface="+mn-ea"/>
                <a:ea typeface="+mn-ea"/>
                <a:hlinkClick r:id="rId3"/>
              </a:rPr>
              <a:t>700</a:t>
            </a:r>
            <a:r>
              <a:rPr lang="zh-CN" altLang="en-US" sz="2900" kern="0" dirty="0">
                <a:solidFill>
                  <a:sysClr val="windowText" lastClr="000000"/>
                </a:solidFill>
                <a:latin typeface="+mn-ea"/>
                <a:ea typeface="+mn-ea"/>
                <a:hlinkClick r:id="rId3"/>
              </a:rPr>
              <a:t>多克</a:t>
            </a:r>
            <a:r>
              <a:rPr lang="en-US" altLang="zh-CN" sz="2900" kern="0" dirty="0">
                <a:solidFill>
                  <a:sysClr val="windowText" lastClr="000000"/>
                </a:solidFill>
                <a:latin typeface="+mn-ea"/>
                <a:ea typeface="+mn-ea"/>
              </a:rPr>
              <a:t>CO</a:t>
            </a:r>
            <a:r>
              <a:rPr lang="en-US" altLang="zh-CN" sz="2900" kern="0" baseline="-25000" dirty="0">
                <a:solidFill>
                  <a:sysClr val="windowText" lastClr="000000"/>
                </a:solidFill>
                <a:latin typeface="+mn-ea"/>
                <a:ea typeface="+mn-ea"/>
              </a:rPr>
              <a:t>2</a:t>
            </a:r>
            <a:r>
              <a:rPr lang="zh-CN" altLang="en-US" sz="2900" kern="0" dirty="0">
                <a:solidFill>
                  <a:sysClr val="windowText" lastClr="000000"/>
                </a:solidFill>
                <a:latin typeface="+mn-ea"/>
                <a:ea typeface="+mn-ea"/>
              </a:rPr>
              <a:t>）、石油、核燃料等需求量，这将大幅降低</a:t>
            </a:r>
            <a:r>
              <a:rPr lang="en-US" altLang="zh-CN" sz="2900" kern="0" dirty="0">
                <a:solidFill>
                  <a:sysClr val="windowText" lastClr="000000"/>
                </a:solidFill>
                <a:latin typeface="+mn-ea"/>
                <a:ea typeface="+mn-ea"/>
              </a:rPr>
              <a:t>CO</a:t>
            </a:r>
            <a:r>
              <a:rPr lang="en-US" altLang="zh-CN" sz="2900" kern="0" baseline="-25000" dirty="0">
                <a:solidFill>
                  <a:sysClr val="windowText" lastClr="000000"/>
                </a:solidFill>
                <a:latin typeface="+mn-ea"/>
                <a:ea typeface="+mn-ea"/>
              </a:rPr>
              <a:t>2</a:t>
            </a:r>
            <a:r>
              <a:rPr lang="zh-CN" altLang="en-US" sz="2900" kern="0" dirty="0">
                <a:solidFill>
                  <a:sysClr val="windowText" lastClr="000000"/>
                </a:solidFill>
                <a:latin typeface="+mn-ea"/>
                <a:ea typeface="+mn-ea"/>
              </a:rPr>
              <a:t>等污染物排放量，提前超额实现双碳目标。 </a:t>
            </a:r>
            <a:endParaRPr lang="en-US" altLang="zh-CN" sz="2900" kern="0" dirty="0">
              <a:solidFill>
                <a:sysClr val="windowText" lastClr="000000"/>
              </a:solidFill>
              <a:latin typeface="+mn-ea"/>
              <a:ea typeface="+mn-ea"/>
            </a:endParaRPr>
          </a:p>
          <a:p>
            <a:pPr indent="457200">
              <a:lnSpc>
                <a:spcPts val="4800"/>
              </a:lnSpc>
            </a:pPr>
            <a:r>
              <a:rPr lang="en-US" altLang="zh-CN" sz="2900" kern="0" dirty="0">
                <a:solidFill>
                  <a:sysClr val="windowText" lastClr="000000"/>
                </a:solidFill>
                <a:latin typeface="+mn-ea"/>
                <a:ea typeface="+mn-ea"/>
              </a:rPr>
              <a:t>3</a:t>
            </a:r>
            <a:r>
              <a:rPr lang="zh-CN" altLang="en-US" sz="2900" kern="0" dirty="0">
                <a:solidFill>
                  <a:sysClr val="windowText" lastClr="000000"/>
                </a:solidFill>
                <a:latin typeface="+mn-ea"/>
                <a:ea typeface="+mn-ea"/>
              </a:rPr>
              <a:t>、</a:t>
            </a:r>
            <a:r>
              <a:rPr lang="zh-CN" altLang="en-US" sz="2900" kern="0" dirty="0">
                <a:solidFill>
                  <a:srgbClr val="FF0000"/>
                </a:solidFill>
                <a:latin typeface="+mn-ea"/>
                <a:ea typeface="+mn-ea"/>
              </a:rPr>
              <a:t>国民经济：</a:t>
            </a:r>
            <a:r>
              <a:rPr lang="zh-CN" altLang="en-US" sz="2900" kern="0" dirty="0">
                <a:solidFill>
                  <a:sysClr val="windowText" lastClr="000000"/>
                </a:solidFill>
                <a:latin typeface="+mn-ea"/>
                <a:ea typeface="+mn-ea"/>
              </a:rPr>
              <a:t>发电成本下降超九成，且可保障安全、稳定、永恒、无限、分布式就地供应。</a:t>
            </a:r>
            <a:endParaRPr lang="zh-CN" altLang="en-US" sz="2900" kern="0" dirty="0">
              <a:latin typeface="+mn-ea"/>
              <a:ea typeface="+mn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17A09A-EA85-5E51-9690-2BBC0A3D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81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34963" y="368300"/>
            <a:ext cx="3170237" cy="551815"/>
            <a:chOff x="0" y="161"/>
            <a:chExt cx="4653" cy="794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35C7D"/>
              </a:gs>
            </a:gsLst>
            <a:lin ang="5400000" scaled="0"/>
          </a:gradFill>
        </p:grpSpPr>
        <p:sp>
          <p:nvSpPr>
            <p:cNvPr id="14" name="五边形 13"/>
            <p:cNvSpPr/>
            <p:nvPr/>
          </p:nvSpPr>
          <p:spPr>
            <a:xfrm>
              <a:off x="0" y="161"/>
              <a:ext cx="3959" cy="794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3793" y="161"/>
              <a:ext cx="860" cy="79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12802" y="329625"/>
            <a:ext cx="10664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补充说明</a:t>
            </a:r>
            <a:r>
              <a:rPr lang="en-US" altLang="zh-CN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POSans M" panose="00020600040101010101" pitchFamily="18" charset="-122"/>
            </a:endParaRP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AE350A2C-1CEC-A2FC-FE8D-A45C38E7BED6}"/>
              </a:ext>
            </a:extLst>
          </p:cNvPr>
          <p:cNvSpPr txBox="1">
            <a:spLocks/>
          </p:cNvSpPr>
          <p:nvPr/>
        </p:nvSpPr>
        <p:spPr>
          <a:xfrm>
            <a:off x="763601" y="975360"/>
            <a:ext cx="10664797" cy="565404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黑体" panose="02010609060101010101" charset="-122"/>
                <a:cs typeface="黑体" panose="02010609060101010101" charset="-122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indent="457200">
              <a:lnSpc>
                <a:spcPts val="36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2"/>
              </a:rPr>
              <a:t>“用最少的资源环境代价取得最大的经济社会效益”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是习总书记的要求，也是全社会共识，更是本技术的初衷、目标和使命。</a:t>
            </a:r>
            <a:endParaRPr lang="en-US" altLang="zh-CN" sz="20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6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、生态环境部直属新闻单位中国环境报：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3"/>
              </a:rPr>
              <a:t>《</a:t>
            </a:r>
            <a:r>
              <a:rPr lang="zh-CN" altLang="en-US" sz="2000" b="1" i="0" dirty="0">
                <a:solidFill>
                  <a:srgbClr val="32323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hlinkClick r:id="rId3"/>
              </a:rPr>
              <a:t>坚决纠治打着环保幌子搞“一刀切”问题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3"/>
              </a:rPr>
              <a:t>》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0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为本项目的顺利审批通过提供了有力的保障。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只要信心不滑坡办法总比困难多。</a:t>
            </a:r>
            <a:endParaRPr lang="en-US" altLang="zh-CN" sz="20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6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、本项目目前推进的最大困难不是来自技术和资金等客观因素，而是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4"/>
              </a:rPr>
              <a:t>主观认知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，是相关人员未能深刻</a:t>
            </a:r>
            <a:r>
              <a:rPr lang="zh-CN" altLang="en-US" sz="2000" kern="0" dirty="0">
                <a:latin typeface="宋体" panose="02010600030101010101" pitchFamily="2" charset="-122"/>
                <a:ea typeface="宋体" panose="02010600030101010101" pitchFamily="2" charset="-122"/>
              </a:rPr>
              <a:t>理解有关能源安全、双碳国策和生态环境相应政策。</a:t>
            </a:r>
          </a:p>
          <a:p>
            <a:pPr indent="457200">
              <a:lnSpc>
                <a:spcPts val="3600"/>
              </a:lnSpc>
            </a:pPr>
            <a:r>
              <a:rPr lang="zh-CN" altLang="en-US" sz="2000" kern="0" dirty="0">
                <a:latin typeface="宋体" panose="02010600030101010101" pitchFamily="2" charset="-122"/>
                <a:ea typeface="宋体" panose="02010600030101010101" pitchFamily="2" charset="-122"/>
              </a:rPr>
              <a:t>几乎所有项目方都认为技术可行，但却顾虑项目涉及环评，审批无法通过。而事实是本技术对环境的贡献远大于对环境的破坏，横向比较全面最优，且更具有重大政治经济及社会意义。</a:t>
            </a:r>
            <a:endParaRPr lang="en-US" altLang="zh-CN" sz="200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6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、我们应该合理开发、利用自然资源，而非禁止开发、利用自然资源。</a:t>
            </a:r>
            <a:endParaRPr lang="en-US" altLang="zh-CN" sz="20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6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000" kern="0" dirty="0">
                <a:latin typeface="宋体" panose="02010600030101010101" pitchFamily="2" charset="-122"/>
                <a:ea typeface="宋体" panose="02010600030101010101" pitchFamily="2" charset="-122"/>
              </a:rPr>
              <a:t>唯一不可预知的风险是：</a:t>
            </a:r>
            <a:r>
              <a:rPr lang="zh-CN" altLang="en-US" sz="20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人的主观能动性，</a:t>
            </a:r>
            <a:r>
              <a:rPr lang="zh-CN" altLang="en-US" sz="2000" kern="0" dirty="0">
                <a:latin typeface="宋体" panose="02010600030101010101" pitchFamily="2" charset="-122"/>
                <a:ea typeface="宋体" panose="02010600030101010101" pitchFamily="2" charset="-122"/>
              </a:rPr>
              <a:t>希望吸取红旗法案教训。故需全民大力推动，早日落地造福众生。因该方案具有显著优势，综合效益巨大，可直接设计、建设验证工程。</a:t>
            </a:r>
            <a:endParaRPr lang="en-US" altLang="zh-CN" sz="200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600"/>
              </a:lnSpc>
            </a:pPr>
            <a:r>
              <a:rPr lang="en-US" altLang="zh-CN" sz="2000" kern="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000" kern="0" dirty="0">
                <a:latin typeface="宋体" panose="02010600030101010101" pitchFamily="2" charset="-122"/>
                <a:ea typeface="宋体" panose="02010600030101010101" pitchFamily="2" charset="-122"/>
              </a:rPr>
              <a:t>、阿里千问结论：“</a:t>
            </a:r>
            <a:r>
              <a:rPr lang="zh-CN" altLang="en-US" sz="2000" b="0" i="0" dirty="0">
                <a:solidFill>
                  <a:srgbClr val="374151"/>
                </a:solidFill>
                <a:effectLst/>
                <a:latin typeface="ui-sans-serif"/>
                <a:hlinkClick r:id="rId5"/>
              </a:rPr>
              <a:t>目前来看，所有客观问题均可在项目实施过程中逐步优化解决。</a:t>
            </a:r>
            <a:r>
              <a:rPr lang="zh-CN" altLang="en-US" sz="2000" kern="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en-US" altLang="zh-CN" sz="200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17A09A-EA85-5E51-9690-2BBC0A3D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5764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F77D656-6E7F-4ED5-97DC-A3EF3F4380B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17</a:t>
            </a:fld>
            <a:endParaRPr lang="en-US" altLang="zh-CN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E3CA4AA-9513-4B32-9D0F-FCEC1B102E83}"/>
              </a:ext>
            </a:extLst>
          </p:cNvPr>
          <p:cNvGrpSpPr/>
          <p:nvPr/>
        </p:nvGrpSpPr>
        <p:grpSpPr>
          <a:xfrm>
            <a:off x="762000" y="446405"/>
            <a:ext cx="6065837" cy="551815"/>
            <a:chOff x="0" y="161"/>
            <a:chExt cx="4653" cy="794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35C7D"/>
              </a:gs>
            </a:gsLst>
            <a:lin ang="5400000" scaled="0"/>
          </a:gradFill>
        </p:grpSpPr>
        <p:sp>
          <p:nvSpPr>
            <p:cNvPr id="5" name="五边形 13">
              <a:extLst>
                <a:ext uri="{FF2B5EF4-FFF2-40B4-BE49-F238E27FC236}">
                  <a16:creationId xmlns:a16="http://schemas.microsoft.com/office/drawing/2014/main" id="{DFB60980-356C-4C8A-A822-C1E44A12E18E}"/>
                </a:ext>
              </a:extLst>
            </p:cNvPr>
            <p:cNvSpPr/>
            <p:nvPr/>
          </p:nvSpPr>
          <p:spPr>
            <a:xfrm>
              <a:off x="0" y="161"/>
              <a:ext cx="3959" cy="794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dirty="0">
                  <a:solidFill>
                    <a:srgbClr val="FFFF00"/>
                  </a:solidFill>
                </a:rPr>
                <a:t>解决问题的程序：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  <p:sp>
          <p:nvSpPr>
            <p:cNvPr id="6" name="燕尾形 14">
              <a:extLst>
                <a:ext uri="{FF2B5EF4-FFF2-40B4-BE49-F238E27FC236}">
                  <a16:creationId xmlns:a16="http://schemas.microsoft.com/office/drawing/2014/main" id="{7E9ADD5A-E365-4D90-8BDE-EDBEB3788F1C}"/>
                </a:ext>
              </a:extLst>
            </p:cNvPr>
            <p:cNvSpPr/>
            <p:nvPr/>
          </p:nvSpPr>
          <p:spPr>
            <a:xfrm>
              <a:off x="3793" y="161"/>
              <a:ext cx="860" cy="79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</p:grp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CE90433A-C92E-45C4-8768-7ADE7DAFE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545364"/>
              </p:ext>
            </p:extLst>
          </p:nvPr>
        </p:nvGraphicFramePr>
        <p:xfrm>
          <a:off x="762000" y="1295400"/>
          <a:ext cx="10668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55025992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3980832"/>
                    </a:ext>
                  </a:extLst>
                </a:gridCol>
                <a:gridCol w="7543800">
                  <a:extLst>
                    <a:ext uri="{9D8B030D-6E8A-4147-A177-3AD203B41FA5}">
                      <a16:colId xmlns:a16="http://schemas.microsoft.com/office/drawing/2014/main" val="2527931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1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问题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电力生产“不可能三角”难题、环保</a:t>
                      </a:r>
                      <a:r>
                        <a:rPr lang="en-US" altLang="zh-CN" sz="3200"/>
                        <a:t>……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357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2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习总书记“双碳”战略，国家能源安全</a:t>
                      </a:r>
                      <a:r>
                        <a:rPr lang="en-US" altLang="zh-CN" sz="3200" dirty="0"/>
                        <a:t>…..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024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3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解决方案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hlinkClick r:id="rId2"/>
                        </a:rPr>
                        <a:t>2022108197671</a:t>
                      </a:r>
                      <a:r>
                        <a:rPr lang="zh-CN" altLang="en-US" sz="3200" dirty="0"/>
                        <a:t>、</a:t>
                      </a:r>
                      <a:r>
                        <a:rPr lang="en-US" altLang="zh-CN" sz="3200" dirty="0">
                          <a:hlinkClick r:id="rId3"/>
                        </a:rPr>
                        <a:t>PCT/CN2022/000030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198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4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技术实现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见第</a:t>
                      </a:r>
                      <a:r>
                        <a:rPr lang="en-US" altLang="zh-CN" sz="3200" dirty="0"/>
                        <a:t>4</a:t>
                      </a:r>
                      <a:r>
                        <a:rPr lang="zh-CN" altLang="en-US" sz="3200" dirty="0"/>
                        <a:t>页技术实现：</a:t>
                      </a:r>
                      <a:r>
                        <a:rPr lang="en-US" altLang="zh-CN" sz="3200" dirty="0"/>
                        <a:t>1</a:t>
                      </a:r>
                      <a:r>
                        <a:rPr lang="zh-CN" altLang="en-US" sz="3200" dirty="0"/>
                        <a:t>、</a:t>
                      </a:r>
                      <a:r>
                        <a:rPr lang="en-US" altLang="zh-CN" sz="3200" dirty="0"/>
                        <a:t>2</a:t>
                      </a:r>
                      <a:r>
                        <a:rPr lang="zh-CN" altLang="en-US" sz="3200" dirty="0"/>
                        <a:t>、</a:t>
                      </a:r>
                      <a:r>
                        <a:rPr lang="en-US" altLang="zh-CN" sz="3200" dirty="0"/>
                        <a:t>3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482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5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优势、可行性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“可能五角”、千百年成熟技术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860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6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市场、营销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全人类永恒的刚需、发改委有令：</a:t>
                      </a:r>
                      <a:r>
                        <a:rPr lang="zh-CN" altLang="en-US" sz="3200" dirty="0">
                          <a:hlinkClick r:id="rId4"/>
                        </a:rPr>
                        <a:t>包销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87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7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资金到位后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实施：</a:t>
                      </a:r>
                      <a:r>
                        <a:rPr lang="en-US" altLang="zh-CN" sz="3200" dirty="0"/>
                        <a:t>EPC</a:t>
                      </a:r>
                      <a:r>
                        <a:rPr lang="zh-CN" altLang="en-US" sz="3200" dirty="0"/>
                        <a:t>总包招标，专业机构协同实施。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3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系统工程应</a:t>
                      </a:r>
                      <a:endParaRPr lang="en-US" altLang="zh-CN" sz="32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术业有专攻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立项、设计、建设、监理等微观战术层面的具体细节问题均由各专业单位对口解决。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34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952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6900E25-9A2D-4EB4-BBB7-D28A4747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2BC1F1C-9EBC-4477-8F30-A8F727529F53}"/>
              </a:ext>
            </a:extLst>
          </p:cNvPr>
          <p:cNvSpPr txBox="1"/>
          <p:nvPr/>
        </p:nvSpPr>
        <p:spPr>
          <a:xfrm>
            <a:off x="762000" y="282997"/>
            <a:ext cx="10668000" cy="619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37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此前曾联系了甘肃省财政厅和省国资委下的几家投资机构，这些基金负责人均认为技术可行原则上同意出资。也有电力央企正在论证实施。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7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目前来看，政策、技术、资金、市场、建设等均有不同程度的落实，但因本案资金需求量巨大，还望社会各界继续踊跃参与，投资建设，共创辉煌。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7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可否先行改造现有某一引水渠进行技术验证？文内数据均为技术成熟后的预期，验证工程结果可能与预期有较大差距，但有望在技术逐渐优化迭代后最终达到预期效果。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7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术业有专攻，电力建设是国家重大基础工程，由于本项目为大型系统工程涉及多领域多专业问题复杂，任何人均不可能解释所有问题。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7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deepseek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论证结论：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hlinkClick r:id="rId2"/>
              </a:rPr>
              <a:t>“所有客观问题在技术上均存在优化解决路径”。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7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结语：本技术将重构能源生产范式，以“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负成本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、免筑坝、零排放、无限量、不枯竭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”为核心理念，引领第四次能源革命。现诚邀各界同仁共襄盛举，助力中国抢占全球绿色能源制高点！最后，欢迎社会各界给我们提出宝贵意见。</a:t>
            </a:r>
          </a:p>
        </p:txBody>
      </p:sp>
    </p:spTree>
    <p:extLst>
      <p:ext uri="{BB962C8B-B14F-4D97-AF65-F5344CB8AC3E}">
        <p14:creationId xmlns:p14="http://schemas.microsoft.com/office/powerpoint/2010/main" val="34082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B96F6F-ED4A-484D-82E9-381035701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350" y="609600"/>
            <a:ext cx="10401300" cy="646331"/>
          </a:xfrm>
        </p:spPr>
        <p:txBody>
          <a:bodyPr/>
          <a:lstStyle/>
          <a:p>
            <a:r>
              <a:rPr lang="zh-CN" altLang="en-US" sz="4200" dirty="0">
                <a:solidFill>
                  <a:schemeClr val="tx1"/>
                </a:solidFill>
              </a:rPr>
              <a:t>全球著名</a:t>
            </a:r>
            <a:r>
              <a:rPr lang="en-US" altLang="zh-CN" sz="4200" dirty="0">
                <a:solidFill>
                  <a:schemeClr val="tx1"/>
                </a:solidFill>
              </a:rPr>
              <a:t>AI</a:t>
            </a:r>
            <a:r>
              <a:rPr lang="zh-CN" altLang="en-US" sz="4200" dirty="0">
                <a:solidFill>
                  <a:schemeClr val="tx1"/>
                </a:solidFill>
              </a:rPr>
              <a:t>智库强烈推荐的</a:t>
            </a:r>
            <a:r>
              <a:rPr lang="zh-CN" altLang="en-US" sz="4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重大战略性项目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8B9C3CB-A4E4-4E20-A5FA-4E1065B07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1371600"/>
            <a:ext cx="9677400" cy="5063246"/>
          </a:xfrm>
        </p:spPr>
        <p:txBody>
          <a:bodyPr/>
          <a:lstStyle/>
          <a:p>
            <a:pPr algn="l">
              <a:lnSpc>
                <a:spcPts val="3500"/>
              </a:lnSpc>
            </a:pPr>
            <a:r>
              <a:rPr lang="en-US" altLang="zh-CN" sz="2000" b="1" dirty="0" err="1">
                <a:latin typeface="宋体" panose="02010600030101010101" pitchFamily="2" charset="-122"/>
                <a:ea typeface="宋体" panose="02010600030101010101" pitchFamily="2" charset="-122"/>
                <a:hlinkClick r:id="rId2"/>
              </a:rPr>
              <a:t>deepseek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hlinkClick r:id="rId2"/>
              </a:rPr>
              <a:t>结论一：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该技术有望成为全球能源转型的标杆，实现环境与经济的双赢。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ts val="3500"/>
              </a:lnSpc>
            </a:pPr>
            <a:r>
              <a:rPr lang="en-US" altLang="zh-CN" sz="2000" b="1" dirty="0" err="1">
                <a:latin typeface="宋体" panose="02010600030101010101" pitchFamily="2" charset="-122"/>
                <a:ea typeface="宋体" panose="02010600030101010101" pitchFamily="2" charset="-122"/>
                <a:hlinkClick r:id="rId3"/>
              </a:rPr>
              <a:t>deepseek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hlinkClick r:id="rId3"/>
              </a:rPr>
              <a:t>结论二：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有望在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10-15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年内重塑中国能源结构，成为全球清洁能源转型的标杆。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ts val="3500"/>
              </a:lnSpc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hlinkClick r:id="rId4"/>
              </a:rPr>
              <a:t>阿里千问结论：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该技术不仅是能源领域的重大突破，更是中国在全球变局中把握战略机遇、实现民族振兴的关键抓手。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ts val="3500"/>
              </a:lnSpc>
            </a:pPr>
            <a:r>
              <a:rPr lang="en-US" altLang="zh-CN" sz="2000" b="1" dirty="0" err="1">
                <a:latin typeface="宋体" panose="02010600030101010101" pitchFamily="2" charset="-122"/>
                <a:ea typeface="宋体" panose="02010600030101010101" pitchFamily="2" charset="-122"/>
                <a:hlinkClick r:id="rId5"/>
              </a:rPr>
              <a:t>kimi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hlinkClick r:id="rId5"/>
              </a:rPr>
              <a:t>结论：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强烈建议各方携手，加速技术推广、项目落地，让绿色电流点亮世界每个角落，共赴能源清洁化、可持续发展新征程。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ts val="3500"/>
              </a:lnSpc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hlinkClick r:id="rId6"/>
              </a:rPr>
              <a:t>豆包结论：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为全球能源转型和可持续发展贡献重要力量。 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ts val="3500"/>
              </a:lnSpc>
            </a:pPr>
            <a:r>
              <a:rPr lang="en-US" altLang="zh-CN" sz="2000" b="1" dirty="0" err="1">
                <a:latin typeface="宋体" panose="02010600030101010101" pitchFamily="2" charset="-122"/>
                <a:ea typeface="宋体" panose="02010600030101010101" pitchFamily="2" charset="-122"/>
                <a:hlinkClick r:id="rId7"/>
              </a:rPr>
              <a:t>ChatGPT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hlinkClick r:id="rId7"/>
              </a:rPr>
              <a:t>结论：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强烈建议试点投资（含详细的商业计划书、财务模型和融资材料等）。​ 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ts val="3000"/>
              </a:lnSpc>
            </a:pP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ts val="4500"/>
              </a:lnSpc>
            </a:pPr>
            <a:r>
              <a:rPr lang="en-US" altLang="zh-CN" sz="3600" b="1" dirty="0" err="1">
                <a:latin typeface="宋体" panose="02010600030101010101" pitchFamily="2" charset="-122"/>
                <a:ea typeface="宋体" panose="02010600030101010101" pitchFamily="2" charset="-122"/>
                <a:hlinkClick r:id="rId8"/>
              </a:rPr>
              <a:t>deepseek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hlinkClick r:id="rId8"/>
              </a:rPr>
              <a:t>不可行性论证结论：</a:t>
            </a: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ts val="4500"/>
              </a:lnSpc>
            </a:pPr>
            <a:r>
              <a:rPr lang="zh-CN" altLang="en-US" sz="3600" b="1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本技术代表未来能源革命方向，值得战略性扶持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012645-364E-49CF-915D-DF74EA23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59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 flipH="1">
            <a:off x="0" y="0"/>
            <a:ext cx="12192000" cy="2210258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8564" b="-285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6" name="文本框 9"/>
          <p:cNvSpPr txBox="1"/>
          <p:nvPr/>
        </p:nvSpPr>
        <p:spPr>
          <a:xfrm>
            <a:off x="0" y="0"/>
            <a:ext cx="12192000" cy="23698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lvl="1"/>
            <a:r>
              <a:rPr lang="zh-CN" altLang="en-US" sz="3700" b="1" spc="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战略意义及目标：</a:t>
            </a:r>
            <a:endParaRPr lang="en-US" altLang="zh-CN" sz="3700" b="1" spc="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0" lvl="1"/>
            <a:r>
              <a:rPr lang="zh-CN" altLang="en-US" sz="3600" b="1" spc="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保障国家能源安全</a:t>
            </a:r>
            <a:endParaRPr lang="en-US" altLang="zh-CN" sz="3600" b="1" spc="4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0" lvl="1"/>
            <a:r>
              <a:rPr lang="zh-CN" altLang="en-US" sz="3600" b="1" spc="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保护自然生态环境</a:t>
            </a:r>
            <a:endParaRPr lang="en-US" altLang="zh-CN" sz="3600" b="1" spc="4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0" lvl="1"/>
            <a:r>
              <a:rPr lang="zh-CN" altLang="en-US" sz="3600" b="1" spc="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重塑国际政治格局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ADA049C-6D6D-8FCC-F907-5DAF038242A8}"/>
              </a:ext>
            </a:extLst>
          </p:cNvPr>
          <p:cNvSpPr txBox="1">
            <a:spLocks/>
          </p:cNvSpPr>
          <p:nvPr/>
        </p:nvSpPr>
        <p:spPr>
          <a:xfrm>
            <a:off x="0" y="2362200"/>
            <a:ext cx="12192000" cy="426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黑体" panose="02010609060101010101" charset="-122"/>
                <a:cs typeface="+mj-cs"/>
              </a:defRPr>
            </a:lvl1pPr>
          </a:lstStyle>
          <a:p>
            <a:pPr algn="ctr">
              <a:lnSpc>
                <a:spcPts val="5000"/>
              </a:lnSpc>
            </a:pPr>
            <a:r>
              <a:rPr lang="zh-CN" altLang="zh-CN" sz="4000" b="1" kern="100" dirty="0">
                <a:solidFill>
                  <a:sysClr val="windowText" lastClr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一种</a:t>
            </a:r>
            <a:r>
              <a:rPr lang="zh-CN" altLang="en-US" sz="4000" b="1" kern="100" dirty="0">
                <a:solidFill>
                  <a:sysClr val="windowText" lastClr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水渠式可按需扩容的</a:t>
            </a:r>
            <a:r>
              <a:rPr lang="zh-CN" altLang="en-US" sz="40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免筑坝</a:t>
            </a:r>
            <a:r>
              <a:rPr lang="zh-CN" altLang="en-US" sz="4000" b="1" kern="100" dirty="0">
                <a:solidFill>
                  <a:sysClr val="windowText" lastClr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水力发电系统</a:t>
            </a:r>
            <a:r>
              <a:rPr lang="en-US" altLang="zh-CN" sz="800" b="1" kern="100" dirty="0">
                <a:solidFill>
                  <a:sysClr val="windowText" lastClr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5000"/>
              </a:lnSpc>
            </a:pPr>
            <a:r>
              <a:rPr lang="zh-CN" altLang="en-US" sz="2400" b="1" kern="100" dirty="0">
                <a:solidFill>
                  <a:sysClr val="windowText" lastClr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国际申请号：</a:t>
            </a:r>
            <a:r>
              <a:rPr lang="en-US" altLang="zh-CN" sz="2400" kern="100" dirty="0">
                <a:solidFill>
                  <a:sysClr val="windowText" lastClr="000000"/>
                </a:solidFill>
                <a:latin typeface="方正小标宋简体"/>
                <a:cs typeface="Times New Roman" panose="02020603050405020304" pitchFamily="18" charset="0"/>
                <a:hlinkClick r:id="rId5"/>
              </a:rPr>
              <a:t>PCT/CN2022/000030</a:t>
            </a:r>
            <a:r>
              <a:rPr lang="zh-CN" altLang="en-US" sz="2400" kern="100" dirty="0">
                <a:solidFill>
                  <a:sysClr val="windowText" lastClr="000000"/>
                </a:solidFill>
                <a:latin typeface="方正小标宋简体"/>
                <a:cs typeface="Times New Roman" panose="02020603050405020304" pitchFamily="18" charset="0"/>
              </a:rPr>
              <a:t>、发明申请号：</a:t>
            </a:r>
            <a:r>
              <a:rPr lang="en-US" altLang="zh-CN" sz="2400" kern="100" dirty="0">
                <a:solidFill>
                  <a:sysClr val="windowText" lastClr="000000"/>
                </a:solidFill>
                <a:latin typeface="方正小标宋简体"/>
                <a:cs typeface="Times New Roman" panose="02020603050405020304" pitchFamily="18" charset="0"/>
                <a:hlinkClick r:id="rId6"/>
              </a:rPr>
              <a:t>2022108197671</a:t>
            </a:r>
            <a:r>
              <a:rPr lang="en-US" altLang="zh-CN" sz="2400" kern="100" dirty="0">
                <a:solidFill>
                  <a:sysClr val="windowText" lastClr="000000"/>
                </a:solidFill>
                <a:latin typeface="方正小标宋简体"/>
                <a:cs typeface="Times New Roman" panose="02020603050405020304" pitchFamily="18" charset="0"/>
                <a:hlinkClick r:id="rId7"/>
              </a:rPr>
              <a:t> 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ctr">
              <a:lnSpc>
                <a:spcPts val="5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由于本技术水能几乎可零成本无限利用，</a:t>
            </a:r>
            <a:r>
              <a:rPr lang="zh-CN" altLang="en-US" sz="2400" dirty="0"/>
              <a:t>从而</a:t>
            </a:r>
            <a:r>
              <a:rPr lang="zh-CN" altLang="en-US" sz="2400" dirty="0">
                <a:solidFill>
                  <a:schemeClr val="tx1"/>
                </a:solidFill>
              </a:rPr>
              <a:t>彻底解决了电力生产“不可能三角”难题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ctr">
              <a:lnSpc>
                <a:spcPts val="5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本技术符合科技部颠覆性技术定义之所有要素并已提交至</a:t>
            </a:r>
            <a:r>
              <a:rPr lang="zh-CN" altLang="en-US" sz="2400" b="1" dirty="0">
                <a:latin typeface="+mn-ea"/>
                <a:ea typeface="+mn-ea"/>
                <a:hlinkClick r:id="rId8"/>
              </a:rPr>
              <a:t>科技部颠覆性技术</a:t>
            </a:r>
            <a:r>
              <a:rPr lang="zh-CN" altLang="en-US" sz="2400" dirty="0">
                <a:solidFill>
                  <a:schemeClr val="tx1"/>
                </a:solidFill>
              </a:rPr>
              <a:t>征集信息系统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ctr">
              <a:lnSpc>
                <a:spcPts val="5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世界知识产权组织</a:t>
            </a:r>
            <a:r>
              <a:rPr lang="en-US" altLang="zh-CN" sz="2400" dirty="0">
                <a:solidFill>
                  <a:schemeClr val="tx1"/>
                </a:solidFill>
              </a:rPr>
              <a:t>WIPO</a:t>
            </a:r>
            <a:r>
              <a:rPr lang="zh-CN" altLang="en-US" sz="2400" dirty="0">
                <a:solidFill>
                  <a:schemeClr val="tx1"/>
                </a:solidFill>
              </a:rPr>
              <a:t>国际</a:t>
            </a:r>
            <a:r>
              <a:rPr lang="zh-CN" altLang="en-US" sz="2400" dirty="0"/>
              <a:t>检索</a:t>
            </a:r>
            <a:r>
              <a:rPr lang="zh-CN" altLang="en-US" sz="2400" dirty="0">
                <a:solidFill>
                  <a:schemeClr val="tx1"/>
                </a:solidFill>
              </a:rPr>
              <a:t>结论：</a:t>
            </a:r>
            <a:r>
              <a:rPr lang="zh-CN" altLang="en-US" sz="2400" b="1" dirty="0">
                <a:latin typeface="+mn-ea"/>
                <a:ea typeface="+mn-ea"/>
                <a:hlinkClick r:id="rId9"/>
              </a:rPr>
              <a:t>具备新颖性和工业实用性</a:t>
            </a:r>
            <a:r>
              <a:rPr lang="zh-CN" altLang="en-US" sz="2400" b="1" dirty="0">
                <a:latin typeface="+mn-ea"/>
                <a:ea typeface="+mn-ea"/>
              </a:rPr>
              <a:t> </a:t>
            </a:r>
          </a:p>
          <a:p>
            <a:pPr algn="ctr">
              <a:lnSpc>
                <a:spcPts val="5000"/>
              </a:lnSpc>
            </a:pPr>
            <a:r>
              <a:rPr lang="zh-CN" altLang="en-US" sz="2400" dirty="0">
                <a:hlinkClick r:id="rId10"/>
              </a:rPr>
              <a:t>“用最少的资源环境代价取得最大的经济社会效益”</a:t>
            </a:r>
            <a:r>
              <a:rPr lang="zh-CN" altLang="en-US" sz="2400" dirty="0"/>
              <a:t>是习总书记的要求，也是全民共识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AB82760-EE6A-87EE-6FEE-06E7622FE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34963" y="368300"/>
            <a:ext cx="11522074" cy="551815"/>
            <a:chOff x="0" y="161"/>
            <a:chExt cx="4653" cy="794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35C7D"/>
              </a:gs>
            </a:gsLst>
            <a:lin ang="5400000" scaled="0"/>
          </a:gradFill>
        </p:grpSpPr>
        <p:sp>
          <p:nvSpPr>
            <p:cNvPr id="14" name="五边形 13"/>
            <p:cNvSpPr/>
            <p:nvPr/>
          </p:nvSpPr>
          <p:spPr>
            <a:xfrm>
              <a:off x="0" y="161"/>
              <a:ext cx="3959" cy="794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3793" y="161"/>
              <a:ext cx="860" cy="79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334963" y="273784"/>
            <a:ext cx="1124743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900" b="1" dirty="0">
                <a:solidFill>
                  <a:prstClr val="white"/>
                </a:solidFill>
                <a:latin typeface="+mj-ea"/>
                <a:ea typeface="+mj-ea"/>
                <a:cs typeface="OPPOSans M" panose="00020600040101010101" pitchFamily="18" charset="-122"/>
              </a:rPr>
              <a:t>技术概论：</a:t>
            </a:r>
            <a:r>
              <a:rPr lang="zh-CN" altLang="en-US" sz="3900" b="1" dirty="0">
                <a:solidFill>
                  <a:srgbClr val="FFFF00"/>
                </a:solidFill>
                <a:latin typeface="+mj-ea"/>
                <a:ea typeface="+mj-ea"/>
                <a:cs typeface="OPPOSans M" panose="00020600040101010101" pitchFamily="18" charset="-122"/>
              </a:rPr>
              <a:t>本技术是对现有</a:t>
            </a:r>
            <a:r>
              <a:rPr lang="zh-CN" altLang="en-US" sz="3900" b="1" kern="100" dirty="0">
                <a:solidFill>
                  <a:srgbClr val="FFFF00"/>
                </a:solidFill>
                <a:latin typeface="+mj-ea"/>
                <a:ea typeface="+mj-ea"/>
                <a:cs typeface="Times New Roman" panose="02020603050405020304" pitchFamily="18" charset="0"/>
              </a:rPr>
              <a:t>技术的颠覆性集成创新。</a:t>
            </a:r>
            <a:endParaRPr kumimoji="0" lang="zh-CN" altLang="en-US" sz="3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0824FC-2AA2-DD72-1C31-33AC4DCC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16F020A7-A200-4DE1-9C9E-6A7983F83BF6}"/>
              </a:ext>
            </a:extLst>
          </p:cNvPr>
          <p:cNvSpPr txBox="1">
            <a:spLocks/>
          </p:cNvSpPr>
          <p:nvPr/>
        </p:nvSpPr>
        <p:spPr>
          <a:xfrm>
            <a:off x="76200" y="990600"/>
            <a:ext cx="11582400" cy="584336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黑体" panose="02010609060101010101" charset="-122"/>
                <a:cs typeface="黑体" panose="02010609060101010101" charset="-122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1" indent="457200">
              <a:lnSpc>
                <a:spcPts val="3500"/>
              </a:lnSpc>
              <a:buSzPts val="1050"/>
            </a:pPr>
            <a:r>
              <a:rPr lang="zh-CN" altLang="en-US" sz="2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技术基础：</a:t>
            </a:r>
            <a:endParaRPr lang="en-US" altLang="zh-CN" sz="24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indent="457200">
              <a:lnSpc>
                <a:spcPts val="3500"/>
              </a:lnSpc>
              <a:buSzPts val="1050"/>
            </a:pP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一江春水向东流。本系统对自然条件的要求只有一个：水流量！</a:t>
            </a:r>
            <a:endParaRPr lang="en-US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indent="457200">
              <a:lnSpc>
                <a:spcPts val="3500"/>
              </a:lnSpc>
              <a:buSzPts val="1050"/>
            </a:pP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只要</a:t>
            </a: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hlinkClick r:id="rId2"/>
              </a:rPr>
              <a:t>流量足以驱动水轮机</a:t>
            </a: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任何河道（</a:t>
            </a:r>
            <a:r>
              <a:rPr lang="en-US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级水系）均可建设。</a:t>
            </a:r>
          </a:p>
          <a:p>
            <a:pPr lvl="1" indent="457200">
              <a:lnSpc>
                <a:spcPts val="3500"/>
              </a:lnSpc>
              <a:buSzPts val="1050"/>
            </a:pPr>
            <a:r>
              <a:rPr lang="zh-CN" altLang="en-US" sz="2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技术原理：</a:t>
            </a:r>
            <a:endParaRPr lang="en-US" altLang="zh-CN" sz="24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indent="457200">
              <a:lnSpc>
                <a:spcPts val="3500"/>
              </a:lnSpc>
              <a:buSzPts val="1050"/>
            </a:pP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借鉴水车</a:t>
            </a: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、类比风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电</a:t>
            </a: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。技术原理十分简单，通俗的说就是在自然河道里放置一排水车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indent="457200">
              <a:lnSpc>
                <a:spcPts val="3500"/>
              </a:lnSpc>
              <a:buSzPts val="1050"/>
            </a:pP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原水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力发</a:t>
            </a: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电理论不完全适用，而应用</a:t>
            </a:r>
            <a:r>
              <a:rPr lang="en-US" altLang="zh-CN" sz="2000" kern="100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Ek</a:t>
            </a:r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=mv²/2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indent="457200">
              <a:lnSpc>
                <a:spcPts val="3500"/>
              </a:lnSpc>
              <a:buSzPts val="1050"/>
            </a:pPr>
            <a:r>
              <a:rPr lang="zh-CN" altLang="en-US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技术实现：</a:t>
            </a:r>
            <a:endParaRPr lang="en-US" altLang="zh-CN" sz="24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indent="457200">
              <a:lnSpc>
                <a:spcPts val="3500"/>
              </a:lnSpc>
              <a:buSzPts val="1050"/>
            </a:pPr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、以水轮机（水车）轴与发电机转子轴接驳点为界分为前级和后级。</a:t>
            </a:r>
            <a:endParaRPr lang="en-US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indent="457200">
              <a:lnSpc>
                <a:spcPts val="3500"/>
              </a:lnSpc>
              <a:buSzPts val="1050"/>
            </a:pP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此处连接两个低速旋转轴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无任何技术难度。</a:t>
            </a:r>
          </a:p>
          <a:p>
            <a:pPr lvl="1" indent="457200">
              <a:lnSpc>
                <a:spcPts val="3500"/>
              </a:lnSpc>
              <a:buSzPts val="1050"/>
            </a:pPr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、前级提供水轮机旋转动力，用水闸调节水轮机转速以匹配发电机额定转速要求。</a:t>
            </a:r>
            <a:endParaRPr lang="en-US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indent="457200">
              <a:lnSpc>
                <a:spcPts val="3500"/>
              </a:lnSpc>
              <a:buSzPts val="1050"/>
            </a:pP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此处所涉及的水闸、水渠、水车均为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数千年成熟技术。</a:t>
            </a:r>
          </a:p>
          <a:p>
            <a:pPr lvl="1" indent="457200">
              <a:lnSpc>
                <a:spcPts val="3500"/>
              </a:lnSpc>
              <a:buSzPts val="1050"/>
            </a:pPr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、后级仅需使用现行风电主机和主机出厂时的随机控制系统，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上百年成熟技术。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见下图。</a:t>
            </a:r>
            <a:endParaRPr lang="zh-CN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8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DF2ED8-C5EA-4C75-99E8-536E1C7F7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75285"/>
            <a:ext cx="12192000" cy="446276"/>
          </a:xfrm>
        </p:spPr>
        <p:txBody>
          <a:bodyPr/>
          <a:lstStyle/>
          <a:p>
            <a:pPr algn="ctr"/>
            <a:r>
              <a:rPr lang="zh-CN" altLang="en-US" sz="2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只需修整十公里河道，</a:t>
            </a:r>
            <a:r>
              <a:rPr lang="zh-CN" altLang="en-US" sz="2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</a:t>
            </a:r>
            <a:r>
              <a:rPr lang="en-US" altLang="zh-CN" sz="2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2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亿便可再造一个三峡，</a:t>
            </a:r>
            <a:r>
              <a:rPr lang="zh-CN" altLang="en-US" sz="2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发电量</a:t>
            </a:r>
            <a:r>
              <a:rPr lang="zh-CN" altLang="en-US" sz="2900" b="1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超过两个三峡</a:t>
            </a:r>
            <a:endParaRPr lang="zh-CN" altLang="en-US" sz="2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9A905F-9A93-4D5E-8977-3DD1F7C592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5</a:t>
            </a:fld>
            <a:endParaRPr lang="en-US" alt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AF9A1F-EFB3-4C0C-B358-C79F5A1FB187}"/>
              </a:ext>
            </a:extLst>
          </p:cNvPr>
          <p:cNvSpPr txBox="1"/>
          <p:nvPr/>
        </p:nvSpPr>
        <p:spPr>
          <a:xfrm>
            <a:off x="10520388" y="914400"/>
            <a:ext cx="13958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●水车 </a:t>
            </a:r>
            <a:r>
              <a:rPr lang="en-US" altLang="zh-CN" sz="2200" dirty="0"/>
              <a:t>(</a:t>
            </a:r>
            <a:r>
              <a:rPr lang="zh-CN" altLang="en-US" sz="2200" dirty="0"/>
              <a:t>水轮机</a:t>
            </a:r>
            <a:r>
              <a:rPr lang="en-US" altLang="zh-CN" sz="2200" dirty="0"/>
              <a:t>)</a:t>
            </a:r>
            <a:r>
              <a:rPr lang="zh-CN" altLang="en-US" sz="2200" dirty="0"/>
              <a:t>转速与风电相当，发电机与风电相同。单机对标风电，系统超越三峡。</a:t>
            </a:r>
            <a:endParaRPr lang="en-US" altLang="zh-CN" sz="2200" dirty="0"/>
          </a:p>
          <a:p>
            <a:r>
              <a:rPr lang="zh-CN" altLang="en-US" sz="2200" dirty="0"/>
              <a:t>●与同容量风电相比，投资仅需</a:t>
            </a:r>
            <a:r>
              <a:rPr lang="en-US" altLang="zh-CN" sz="2200" dirty="0"/>
              <a:t>1/4</a:t>
            </a:r>
            <a:r>
              <a:rPr lang="zh-CN" altLang="en-US" sz="2200" dirty="0"/>
              <a:t>，而效益可达其</a:t>
            </a:r>
            <a:r>
              <a:rPr lang="en-US" altLang="zh-CN" sz="2200" dirty="0"/>
              <a:t>5-9</a:t>
            </a:r>
            <a:r>
              <a:rPr lang="zh-CN" altLang="en-US" sz="2200" dirty="0"/>
              <a:t>倍。</a:t>
            </a:r>
            <a:endParaRPr lang="en-US" altLang="zh-CN" sz="22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448458D-35D7-4B26-A71F-AD7C5CB60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6" y="914400"/>
            <a:ext cx="10185714" cy="56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1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348BAE-42C7-417B-932F-6552D1D3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AA8C20E-4512-4743-967B-35F5E2D7A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2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34963" y="368300"/>
            <a:ext cx="2954655" cy="551815"/>
            <a:chOff x="0" y="161"/>
            <a:chExt cx="4653" cy="794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35C7D"/>
              </a:gs>
            </a:gsLst>
            <a:lin ang="5400000" scaled="0"/>
          </a:gradFill>
        </p:grpSpPr>
        <p:sp>
          <p:nvSpPr>
            <p:cNvPr id="14" name="五边形 13"/>
            <p:cNvSpPr/>
            <p:nvPr/>
          </p:nvSpPr>
          <p:spPr>
            <a:xfrm>
              <a:off x="0" y="161"/>
              <a:ext cx="3959" cy="794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3793" y="161"/>
              <a:ext cx="860" cy="79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27896" y="382597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OPPOSans M" panose="00020600040101010101" pitchFamily="18" charset="-122"/>
              </a:rPr>
              <a:t>电价和造价</a:t>
            </a: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AE350A2C-1CEC-A2FC-FE8D-A45C38E7BED6}"/>
              </a:ext>
            </a:extLst>
          </p:cNvPr>
          <p:cNvSpPr txBox="1">
            <a:spLocks/>
          </p:cNvSpPr>
          <p:nvPr/>
        </p:nvSpPr>
        <p:spPr>
          <a:xfrm>
            <a:off x="793750" y="1066800"/>
            <a:ext cx="10604500" cy="57912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黑体" panose="02010609060101010101" charset="-122"/>
                <a:cs typeface="黑体" panose="02010609060101010101" charset="-122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zh-CN" altLang="en-US" sz="2800" kern="0" dirty="0">
                <a:solidFill>
                  <a:sysClr val="windowText" lastClr="000000"/>
                </a:solidFill>
              </a:rPr>
              <a:t>传统水力发电</a:t>
            </a:r>
            <a:r>
              <a:rPr lang="zh-CN" altLang="en-US" sz="2800" kern="0" dirty="0">
                <a:solidFill>
                  <a:srgbClr val="FF0000"/>
                </a:solidFill>
              </a:rPr>
              <a:t>运维</a:t>
            </a:r>
            <a:r>
              <a:rPr lang="zh-CN" altLang="en-US" sz="2800" kern="0" dirty="0">
                <a:solidFill>
                  <a:sysClr val="windowText" lastClr="000000"/>
                </a:solidFill>
              </a:rPr>
              <a:t>成本</a:t>
            </a:r>
            <a:r>
              <a:rPr lang="en-US" altLang="zh-CN" sz="2800" kern="0" dirty="0">
                <a:solidFill>
                  <a:sysClr val="windowText" lastClr="000000"/>
                </a:solidFill>
              </a:rPr>
              <a:t>0.07–0.1</a:t>
            </a:r>
            <a:r>
              <a:rPr lang="zh-CN" altLang="en-US" sz="2800" kern="0" dirty="0">
                <a:solidFill>
                  <a:sysClr val="windowText" lastClr="000000"/>
                </a:solidFill>
              </a:rPr>
              <a:t>元</a:t>
            </a:r>
            <a:r>
              <a:rPr lang="en-US" altLang="zh-CN" sz="2800" kern="0" dirty="0">
                <a:solidFill>
                  <a:sysClr val="windowText" lastClr="000000"/>
                </a:solidFill>
              </a:rPr>
              <a:t>/</a:t>
            </a:r>
            <a:r>
              <a:rPr lang="zh-CN" altLang="en-US" sz="2800" kern="0" dirty="0">
                <a:solidFill>
                  <a:sysClr val="windowText" lastClr="000000"/>
                </a:solidFill>
              </a:rPr>
              <a:t>度。本系统与其相比工艺、设备、技术更简单效率更高，规模化后</a:t>
            </a:r>
            <a:r>
              <a:rPr lang="zh-CN" altLang="en-US" sz="2800" kern="0" dirty="0">
                <a:solidFill>
                  <a:sysClr val="windowText" lastClr="000000"/>
                </a:solidFill>
                <a:hlinkClick r:id="rId2"/>
              </a:rPr>
              <a:t>成本可大幅降低。</a:t>
            </a:r>
            <a:endParaRPr lang="en-US" altLang="zh-CN" sz="2800" kern="0" dirty="0">
              <a:solidFill>
                <a:sysClr val="windowText" lastClr="000000"/>
              </a:solidFill>
            </a:endParaRPr>
          </a:p>
          <a:p>
            <a:pPr marL="342900" indent="-3429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zh-CN" altLang="en-US" sz="2800" kern="0" dirty="0">
                <a:solidFill>
                  <a:sysClr val="windowText" lastClr="000000"/>
                </a:solidFill>
              </a:rPr>
              <a:t>火电仅燃煤成本已高达</a:t>
            </a:r>
            <a:r>
              <a:rPr lang="en-US" altLang="zh-CN" sz="2800" kern="0" dirty="0">
                <a:solidFill>
                  <a:sysClr val="windowText" lastClr="000000"/>
                </a:solidFill>
              </a:rPr>
              <a:t>0.3</a:t>
            </a:r>
            <a:r>
              <a:rPr lang="zh-CN" altLang="en-US" sz="2800" kern="0" dirty="0">
                <a:solidFill>
                  <a:sysClr val="windowText" lastClr="000000"/>
                </a:solidFill>
              </a:rPr>
              <a:t>元</a:t>
            </a:r>
            <a:r>
              <a:rPr lang="en-US" altLang="zh-CN" sz="2800" kern="0" dirty="0">
                <a:solidFill>
                  <a:sysClr val="windowText" lastClr="000000"/>
                </a:solidFill>
              </a:rPr>
              <a:t>/</a:t>
            </a:r>
            <a:r>
              <a:rPr lang="zh-CN" altLang="en-US" sz="2800" kern="0" dirty="0">
                <a:solidFill>
                  <a:sysClr val="windowText" lastClr="000000"/>
                </a:solidFill>
              </a:rPr>
              <a:t>度，本技术保底利润五至十倍！</a:t>
            </a:r>
            <a:endParaRPr lang="en-US" altLang="zh-CN" sz="2800" kern="0" dirty="0">
              <a:solidFill>
                <a:sysClr val="windowText" lastClr="000000"/>
              </a:solidFill>
            </a:endParaRPr>
          </a:p>
          <a:p>
            <a:pPr marL="342900" indent="-3429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zh-CN" altLang="en-US" sz="2800" kern="0" dirty="0">
                <a:solidFill>
                  <a:sysClr val="windowText" lastClr="000000"/>
                </a:solidFill>
              </a:rPr>
              <a:t>风电系统市场价约</a:t>
            </a:r>
            <a:r>
              <a:rPr lang="en-US" altLang="zh-CN" sz="2800" kern="0" dirty="0">
                <a:solidFill>
                  <a:sysClr val="windowText" lastClr="000000"/>
                </a:solidFill>
                <a:hlinkClick r:id="rId3"/>
              </a:rPr>
              <a:t>1600</a:t>
            </a:r>
            <a:r>
              <a:rPr lang="zh-CN" altLang="en-US" sz="2800" kern="0" dirty="0">
                <a:solidFill>
                  <a:sysClr val="windowText" lastClr="000000"/>
                </a:solidFill>
              </a:rPr>
              <a:t>元</a:t>
            </a:r>
            <a:r>
              <a:rPr lang="en-US" altLang="zh-CN" sz="2800" kern="0" dirty="0">
                <a:solidFill>
                  <a:sysClr val="windowText" lastClr="000000"/>
                </a:solidFill>
              </a:rPr>
              <a:t>/</a:t>
            </a:r>
            <a:r>
              <a:rPr lang="zh-CN" altLang="en-US" sz="2800" kern="0" dirty="0">
                <a:solidFill>
                  <a:sysClr val="windowText" lastClr="000000"/>
                </a:solidFill>
              </a:rPr>
              <a:t>千瓦。本系统无风速仪、塔筒、叶片、变桨、偏航系统、控制系统等成本仅为其</a:t>
            </a:r>
            <a:r>
              <a:rPr lang="en-US" altLang="zh-CN" sz="2800" kern="0" dirty="0">
                <a:solidFill>
                  <a:sysClr val="windowText" lastClr="000000"/>
                </a:solidFill>
              </a:rPr>
              <a:t>1/4</a:t>
            </a:r>
            <a:r>
              <a:rPr lang="zh-CN" altLang="en-US" sz="2800" kern="0" dirty="0">
                <a:solidFill>
                  <a:sysClr val="windowText" lastClr="000000"/>
                </a:solidFill>
              </a:rPr>
              <a:t>多，按</a:t>
            </a:r>
            <a:r>
              <a:rPr lang="en-US" altLang="zh-CN" sz="2800" kern="0" dirty="0">
                <a:solidFill>
                  <a:sysClr val="windowText" lastClr="000000"/>
                </a:solidFill>
              </a:rPr>
              <a:t>500</a:t>
            </a:r>
            <a:r>
              <a:rPr lang="zh-CN" altLang="en-US" sz="2800" kern="0" dirty="0">
                <a:solidFill>
                  <a:sysClr val="windowText" lastClr="000000"/>
                </a:solidFill>
              </a:rPr>
              <a:t>元</a:t>
            </a:r>
            <a:r>
              <a:rPr lang="en-US" altLang="zh-CN" sz="2800" kern="0" dirty="0">
                <a:solidFill>
                  <a:sysClr val="windowText" lastClr="000000"/>
                </a:solidFill>
              </a:rPr>
              <a:t>/</a:t>
            </a:r>
            <a:r>
              <a:rPr lang="zh-CN" altLang="en-US" sz="2800" kern="0" dirty="0">
                <a:solidFill>
                  <a:sysClr val="windowText" lastClr="000000"/>
                </a:solidFill>
              </a:rPr>
              <a:t>千瓦计。</a:t>
            </a:r>
            <a:endParaRPr lang="en-US" altLang="zh-CN" sz="2800" kern="0" dirty="0">
              <a:solidFill>
                <a:sysClr val="windowText" lastClr="000000"/>
              </a:solidFill>
            </a:endParaRPr>
          </a:p>
          <a:p>
            <a:pPr marL="342900" indent="-3429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altLang="zh-CN" sz="2800" kern="0" dirty="0">
                <a:solidFill>
                  <a:sysClr val="windowText" lastClr="000000"/>
                </a:solidFill>
              </a:rPr>
              <a:t>2250</a:t>
            </a:r>
            <a:r>
              <a:rPr lang="zh-CN" altLang="en-US" sz="2800" kern="0" dirty="0">
                <a:solidFill>
                  <a:sysClr val="windowText" lastClr="000000"/>
                </a:solidFill>
              </a:rPr>
              <a:t>万千瓦（三峡装机量）约需</a:t>
            </a:r>
            <a:r>
              <a:rPr lang="en-US" altLang="zh-CN" sz="2800" kern="0" dirty="0">
                <a:solidFill>
                  <a:sysClr val="windowText" lastClr="000000"/>
                </a:solidFill>
              </a:rPr>
              <a:t>113</a:t>
            </a:r>
            <a:r>
              <a:rPr lang="zh-CN" altLang="en-US" sz="2800" kern="0" dirty="0">
                <a:solidFill>
                  <a:sysClr val="windowText" lastClr="000000"/>
                </a:solidFill>
              </a:rPr>
              <a:t>亿。我们按</a:t>
            </a:r>
            <a:r>
              <a:rPr lang="en-US" altLang="zh-CN" sz="28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28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zh-CN" altLang="en-US" sz="2800" kern="0" dirty="0">
                <a:solidFill>
                  <a:sysClr val="windowText" lastClr="000000"/>
                </a:solidFill>
              </a:rPr>
              <a:t>计。</a:t>
            </a:r>
            <a:endParaRPr lang="en-US" altLang="zh-CN" sz="2800" kern="0" dirty="0">
              <a:solidFill>
                <a:sysClr val="windowText" lastClr="000000"/>
              </a:solidFill>
            </a:endParaRPr>
          </a:p>
          <a:p>
            <a:pPr marL="342900" indent="-3429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altLang="zh-CN" sz="2800" kern="0" dirty="0">
                <a:solidFill>
                  <a:sysClr val="windowText" lastClr="000000"/>
                </a:solidFill>
              </a:rPr>
              <a:t>2024</a:t>
            </a:r>
            <a:r>
              <a:rPr lang="zh-CN" altLang="en-US" sz="2800" kern="0" dirty="0">
                <a:solidFill>
                  <a:sysClr val="windowText" lastClr="000000"/>
                </a:solidFill>
              </a:rPr>
              <a:t>年，全社会用电量</a:t>
            </a:r>
            <a:r>
              <a:rPr lang="en-US" altLang="zh-CN" sz="2800" kern="0" dirty="0">
                <a:solidFill>
                  <a:sysClr val="windowText" lastClr="000000"/>
                </a:solidFill>
                <a:hlinkClick r:id="rId4"/>
              </a:rPr>
              <a:t>98521</a:t>
            </a:r>
            <a:r>
              <a:rPr lang="zh-CN" altLang="en-US" sz="2800" kern="0" dirty="0">
                <a:solidFill>
                  <a:sysClr val="windowText" lastClr="000000"/>
                </a:solidFill>
              </a:rPr>
              <a:t>亿千瓦时，若用本技术只需</a:t>
            </a:r>
            <a:r>
              <a:rPr lang="en-US" altLang="zh-CN" sz="2800" kern="0" dirty="0">
                <a:solidFill>
                  <a:sysClr val="windowText" lastClr="000000"/>
                </a:solidFill>
              </a:rPr>
              <a:t>53</a:t>
            </a:r>
            <a:r>
              <a:rPr lang="zh-CN" altLang="en-US" sz="2800" kern="0" dirty="0">
                <a:solidFill>
                  <a:sysClr val="windowText" lastClr="000000"/>
                </a:solidFill>
              </a:rPr>
              <a:t>个三峡的装机量即可满足全国用电需求。</a:t>
            </a:r>
            <a:r>
              <a:rPr lang="zh-CN" altLang="en-US" sz="28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8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zh-CN" altLang="en-US" sz="28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而这仅需投资约六千亿</a:t>
            </a:r>
            <a:r>
              <a:rPr lang="zh-CN" altLang="en-US" sz="2800" b="1" kern="0" dirty="0">
                <a:latin typeface="+mn-ea"/>
                <a:ea typeface="+mn-ea"/>
              </a:rPr>
              <a:t>（设备估算，未计建安）</a:t>
            </a: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，占用长</a:t>
            </a:r>
            <a:r>
              <a:rPr lang="en-US" altLang="zh-CN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公里、宽</a:t>
            </a:r>
            <a:r>
              <a:rPr lang="en-US" altLang="zh-CN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米离岸河道。</a:t>
            </a:r>
            <a:r>
              <a:rPr lang="en-US" altLang="zh-CN" sz="17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e.g. </a:t>
            </a:r>
            <a:r>
              <a:rPr lang="zh-CN" altLang="en-US" sz="17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可在有条件的地区按所需规模建设电站，实现分布式就地供电。</a:t>
            </a:r>
            <a:endParaRPr lang="zh-CN" altLang="en-US" sz="1700" kern="0" dirty="0">
              <a:latin typeface="+mn-ea"/>
              <a:ea typeface="+mn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17A09A-EA85-5E51-9690-2BBC0A3D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94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16F0F15-6E41-48E4-A2D1-F2731131C8F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8</a:t>
            </a:fld>
            <a:endParaRPr lang="en-US" altLang="zh-CN"/>
          </a:p>
        </p:txBody>
      </p:sp>
      <p:sp>
        <p:nvSpPr>
          <p:cNvPr id="8" name="燕尾形 14">
            <a:extLst>
              <a:ext uri="{FF2B5EF4-FFF2-40B4-BE49-F238E27FC236}">
                <a16:creationId xmlns:a16="http://schemas.microsoft.com/office/drawing/2014/main" id="{14BF3A37-93F9-4915-922F-5367CE2AF114}"/>
              </a:ext>
            </a:extLst>
          </p:cNvPr>
          <p:cNvSpPr/>
          <p:nvPr/>
        </p:nvSpPr>
        <p:spPr>
          <a:xfrm>
            <a:off x="1028699" y="304800"/>
            <a:ext cx="4457702" cy="551815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35C7D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kern="0" dirty="0">
                <a:solidFill>
                  <a:srgbClr val="FFFFFF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水力发电技术对比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</a:endParaRPr>
          </a:p>
        </p:txBody>
      </p:sp>
      <p:graphicFrame>
        <p:nvGraphicFramePr>
          <p:cNvPr id="4" name="表格 6">
            <a:extLst>
              <a:ext uri="{FF2B5EF4-FFF2-40B4-BE49-F238E27FC236}">
                <a16:creationId xmlns:a16="http://schemas.microsoft.com/office/drawing/2014/main" id="{51EB40F5-8495-4449-82A6-2D2D5C883E0E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990600"/>
          <a:ext cx="105918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28626925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98219593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283759953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08613705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109404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工程项目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总投资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总装机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年发电量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72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hlinkClick r:id="rId2"/>
                        </a:rPr>
                        <a:t>三峡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2072</a:t>
                      </a:r>
                      <a:r>
                        <a:rPr lang="zh-CN" altLang="en-US" sz="2000" dirty="0"/>
                        <a:t>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C00000"/>
                          </a:solidFill>
                        </a:rPr>
                        <a:t>2250</a:t>
                      </a:r>
                      <a:r>
                        <a:rPr lang="zh-CN" altLang="en-US" sz="2000" dirty="0">
                          <a:solidFill>
                            <a:srgbClr val="C00000"/>
                          </a:solidFill>
                        </a:rPr>
                        <a:t>万千瓦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882</a:t>
                      </a:r>
                      <a:r>
                        <a:rPr lang="zh-CN" altLang="zh-CN" sz="1800" kern="1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亿千瓦时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决算基准日</a:t>
                      </a:r>
                      <a:r>
                        <a:rPr lang="en-US" altLang="zh-CN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2008</a:t>
                      </a:r>
                      <a:r>
                        <a:rPr lang="zh-CN" altLang="en-US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CN" altLang="en-US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zh-CN" altLang="en-US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日。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220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hlinkClick r:id="rId3"/>
                        </a:rPr>
                        <a:t>白鹤滩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2200</a:t>
                      </a:r>
                      <a:r>
                        <a:rPr lang="zh-CN" altLang="en-US" sz="2000" dirty="0"/>
                        <a:t>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1600</a:t>
                      </a:r>
                      <a:r>
                        <a:rPr lang="zh-CN" altLang="en-US" sz="2000" dirty="0"/>
                        <a:t>万千瓦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624</a:t>
                      </a:r>
                      <a:r>
                        <a:rPr lang="zh-CN" altLang="zh-CN" sz="1800" kern="1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亿千瓦时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2017</a:t>
                      </a:r>
                      <a:r>
                        <a:rPr lang="zh-CN" altLang="en-US" sz="2000" dirty="0"/>
                        <a:t>年</a:t>
                      </a:r>
                      <a:r>
                        <a:rPr lang="en-US" altLang="zh-CN" sz="2000" dirty="0"/>
                        <a:t>7</a:t>
                      </a:r>
                      <a:r>
                        <a:rPr lang="zh-CN" altLang="en-US" sz="2000" dirty="0"/>
                        <a:t>月</a:t>
                      </a:r>
                      <a:r>
                        <a:rPr lang="en-US" altLang="zh-CN" sz="2000" dirty="0"/>
                        <a:t>31</a:t>
                      </a:r>
                      <a:r>
                        <a:rPr lang="zh-CN" altLang="en-US" sz="2000" dirty="0"/>
                        <a:t>日全面开工。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33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本案预计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113-200</a:t>
                      </a:r>
                      <a:r>
                        <a:rPr lang="zh-CN" altLang="en-US" sz="2000" dirty="0"/>
                        <a:t>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C00000"/>
                          </a:solidFill>
                        </a:rPr>
                        <a:t>2250</a:t>
                      </a:r>
                      <a:r>
                        <a:rPr lang="zh-CN" altLang="en-US" sz="2000" dirty="0">
                          <a:solidFill>
                            <a:srgbClr val="C00000"/>
                          </a:solidFill>
                        </a:rPr>
                        <a:t>万千瓦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1870</a:t>
                      </a:r>
                      <a:r>
                        <a:rPr lang="zh-CN" altLang="zh-CN" sz="1800" kern="1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（按年利用时间</a:t>
                      </a: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95%</a:t>
                      </a:r>
                      <a:r>
                        <a:rPr lang="zh-CN" altLang="zh-CN" sz="1800" kern="1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计）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装机量为白鹤滩的</a:t>
                      </a:r>
                      <a:r>
                        <a:rPr lang="en-US" altLang="zh-CN" sz="2000" dirty="0"/>
                        <a:t>140%</a:t>
                      </a:r>
                      <a:r>
                        <a:rPr lang="zh-CN" altLang="en-US" sz="2000" dirty="0"/>
                        <a:t>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924938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9C53F5E0-FD0F-4F1E-950F-1D92411AA198}"/>
              </a:ext>
            </a:extLst>
          </p:cNvPr>
          <p:cNvSpPr txBox="1"/>
          <p:nvPr/>
        </p:nvSpPr>
        <p:spPr>
          <a:xfrm>
            <a:off x="762000" y="2582091"/>
            <a:ext cx="10591800" cy="394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传统水电是高成本筑坝聚集势能一次利用，本技术是低成本汇集动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能重复利用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hlinkClick r:id="rId4"/>
            </a:endParaRPr>
          </a:p>
          <a:p>
            <a:pPr indent="457200">
              <a:lnSpc>
                <a:spcPts val="34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hlinkClick r:id="rId4"/>
              </a:rPr>
              <a:t>国内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hlinkClick r:id="rId4"/>
              </a:rPr>
              <a:t>6000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hlinkClick r:id="rId4"/>
              </a:rPr>
              <a:t>千瓦以上水电厂设备年利用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hlinkClick r:id="rId4"/>
              </a:rPr>
              <a:t>3133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hlinkClick r:id="rId4"/>
              </a:rPr>
              <a:t>小时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。本技术除设备检修外可全时段满负荷工作高达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hlinkClick r:id="rId5"/>
              </a:rPr>
              <a:t>8322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小时，设备利用率是传统水电的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hlinkClick r:id="rId6"/>
              </a:rPr>
              <a:t>2.65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hlinkClick r:id="rId6"/>
              </a:rPr>
              <a:t>倍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。同等装机容量下发电量远高于传统技术。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4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传统水电势能只是聚能，最终做功的依旧是动能。若本技术动能与传统水电势能（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Ep=</a:t>
            </a:r>
            <a:r>
              <a:rPr lang="en-US" altLang="zh-CN" dirty="0" err="1">
                <a:latin typeface="宋体" panose="02010600030101010101" pitchFamily="2" charset="-122"/>
                <a:ea typeface="宋体" panose="02010600030101010101" pitchFamily="2" charset="-122"/>
              </a:rPr>
              <a:t>mgh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）等值，即可认为效果相等，而由动能直接做功效率更高。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4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黄河兰州段多年最低流量为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681m</a:t>
            </a:r>
            <a:r>
              <a:rPr lang="en-US" altLang="zh-CN" baseline="30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/s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，流速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1m/s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，汛期或汇集后流速可达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3m/s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以上。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4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水密度是空气密度的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850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倍，由</a:t>
            </a:r>
            <a:r>
              <a:rPr lang="en-US" altLang="zh-CN" dirty="0" err="1">
                <a:latin typeface="宋体" panose="02010600030101010101" pitchFamily="2" charset="-122"/>
                <a:ea typeface="宋体" panose="02010600030101010101" pitchFamily="2" charset="-122"/>
              </a:rPr>
              <a:t>Ek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=mv²/2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可知，当风速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6m/s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（风电平均风速）、水流速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3m/s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时，水动能是空气动能的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213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倍，且可由水闸精准控制流量、流速持续恒定。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4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而多级发电单元串联设计，实现同一水流的多级能量捕获更使得本系统具有了倍增的产能。</a:t>
            </a:r>
          </a:p>
        </p:txBody>
      </p:sp>
    </p:spTree>
    <p:extLst>
      <p:ext uri="{BB962C8B-B14F-4D97-AF65-F5344CB8AC3E}">
        <p14:creationId xmlns:p14="http://schemas.microsoft.com/office/powerpoint/2010/main" val="39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42131" y="354085"/>
            <a:ext cx="11107737" cy="551815"/>
            <a:chOff x="0" y="161"/>
            <a:chExt cx="4653" cy="794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35C7D"/>
              </a:gs>
            </a:gsLst>
            <a:lin ang="5400000" scaled="0"/>
          </a:gradFill>
        </p:grpSpPr>
        <p:sp>
          <p:nvSpPr>
            <p:cNvPr id="14" name="五边形 13"/>
            <p:cNvSpPr/>
            <p:nvPr/>
          </p:nvSpPr>
          <p:spPr>
            <a:xfrm>
              <a:off x="0" y="161"/>
              <a:ext cx="3959" cy="794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3793" y="161"/>
              <a:ext cx="860" cy="79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42130" y="322217"/>
            <a:ext cx="110402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颠覆性技术依据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：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评估本技术时请与现有技术做横向对比！</a:t>
            </a: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AE350A2C-1CEC-A2FC-FE8D-A45C38E7BED6}"/>
              </a:ext>
            </a:extLst>
          </p:cNvPr>
          <p:cNvSpPr txBox="1">
            <a:spLocks/>
          </p:cNvSpPr>
          <p:nvPr/>
        </p:nvSpPr>
        <p:spPr>
          <a:xfrm>
            <a:off x="793750" y="1066799"/>
            <a:ext cx="10604500" cy="546898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黑体" panose="02010609060101010101" charset="-122"/>
                <a:cs typeface="黑体" panose="02010609060101010101" charset="-122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zh-CN" altLang="en-US" sz="2100" kern="0" dirty="0">
                <a:solidFill>
                  <a:sysClr val="windowText" lastClr="000000"/>
                </a:solidFill>
              </a:rPr>
              <a:t>与煤电相比，我们零原料成本、零污染排放；与水电相比，我们零坝体投资、零生态破坏； </a:t>
            </a:r>
            <a:endParaRPr lang="en-US" altLang="zh-CN" sz="2100" kern="0" dirty="0">
              <a:solidFill>
                <a:sysClr val="windowText" lastClr="000000"/>
              </a:solidFill>
            </a:endParaRPr>
          </a:p>
          <a:p>
            <a:pPr algn="ctr">
              <a:lnSpc>
                <a:spcPts val="3400"/>
              </a:lnSpc>
            </a:pPr>
            <a:r>
              <a:rPr lang="zh-CN" altLang="en-US" sz="2100" kern="0" dirty="0">
                <a:solidFill>
                  <a:sysClr val="windowText" lastClr="000000"/>
                </a:solidFill>
              </a:rPr>
              <a:t>与</a:t>
            </a:r>
            <a:r>
              <a:rPr lang="zh-CN" altLang="en-US" sz="2100" kern="0" dirty="0">
                <a:latin typeface="+mj-ea"/>
                <a:ea typeface="+mj-ea"/>
              </a:rPr>
              <a:t>三峡相比，我们零传输距离、零库区移民；与核电相比，我们零原料成本、零安全隐患。</a:t>
            </a:r>
            <a:endParaRPr lang="en-US" altLang="zh-CN" sz="2100" kern="0" dirty="0">
              <a:latin typeface="+mj-ea"/>
              <a:ea typeface="+mj-ea"/>
            </a:endParaRPr>
          </a:p>
          <a:p>
            <a:pPr algn="ctr">
              <a:lnSpc>
                <a:spcPts val="3400"/>
              </a:lnSpc>
            </a:pPr>
            <a:r>
              <a:rPr lang="zh-CN" altLang="en-US" sz="2100" kern="0" dirty="0">
                <a:latin typeface="+mj-ea"/>
                <a:ea typeface="+mj-ea"/>
              </a:rPr>
              <a:t> </a:t>
            </a:r>
            <a:r>
              <a:rPr lang="zh-CN" altLang="en-US" sz="2400" kern="0" dirty="0">
                <a:latin typeface="+mj-ea"/>
                <a:ea typeface="+mj-ea"/>
              </a:rPr>
              <a:t>与所有技术相比，本系统</a:t>
            </a:r>
            <a:r>
              <a:rPr lang="zh-CN" altLang="en-US" sz="2400" kern="0" dirty="0">
                <a:solidFill>
                  <a:sysClr val="windowText" lastClr="000000"/>
                </a:solidFill>
              </a:rPr>
              <a:t>最安全、工艺最简单、技术最成熟、成本最低廉、供应最充足、稳定、清洁</a:t>
            </a:r>
            <a:r>
              <a:rPr lang="en-US" altLang="zh-CN" sz="2400" kern="0" dirty="0">
                <a:solidFill>
                  <a:sysClr val="windowText" lastClr="000000"/>
                </a:solidFill>
              </a:rPr>
              <a:t>......</a:t>
            </a:r>
            <a:r>
              <a:rPr lang="zh-CN" altLang="en-US" sz="2400" kern="0" dirty="0">
                <a:solidFill>
                  <a:sysClr val="windowText" lastClr="000000"/>
                </a:solidFill>
              </a:rPr>
              <a:t>， 且无任何后患之忧，退役设备均可回收利用。 </a:t>
            </a:r>
            <a:endParaRPr lang="en-US" altLang="zh-CN" sz="2400" kern="0" dirty="0">
              <a:solidFill>
                <a:sysClr val="windowText" lastClr="000000"/>
              </a:solidFill>
            </a:endParaRPr>
          </a:p>
          <a:p>
            <a:pPr algn="ctr">
              <a:lnSpc>
                <a:spcPts val="35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zh-CN" altLang="en-US" sz="2400" b="1" kern="0" dirty="0">
                <a:solidFill>
                  <a:srgbClr val="FF0000"/>
                </a:solidFill>
              </a:rPr>
              <a:t>当今技术的所有弊端我们全部避免。本技术将对能源行业进行一场彻底革命！</a:t>
            </a:r>
            <a:endParaRPr lang="en-US" altLang="zh-CN" sz="2400" b="1" kern="0" dirty="0">
              <a:solidFill>
                <a:srgbClr val="FF0000"/>
              </a:solidFill>
            </a:endParaRPr>
          </a:p>
          <a:p>
            <a:pPr algn="ctr">
              <a:lnSpc>
                <a:spcPts val="3500"/>
              </a:lnSpc>
            </a:pPr>
            <a:endParaRPr lang="en-US" altLang="zh-CN" sz="1600" b="1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3500"/>
              </a:lnSpc>
            </a:pPr>
            <a:r>
              <a:rPr lang="zh-CN" altLang="en-US" sz="1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据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中国电力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刊文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60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hlinkClick r:id="rId2"/>
              </a:rPr>
              <a:t>“碳达峰、碳中和”目标下的电力系统成本及价格水平预测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各种技术</a:t>
            </a:r>
            <a:r>
              <a:rPr lang="zh-CN" altLang="en-US" sz="1600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综合度电成本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对比如下</a:t>
            </a:r>
            <a:endParaRPr lang="en-US" altLang="zh-CN" sz="16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 algn="r">
              <a:lnSpc>
                <a:spcPts val="2000"/>
              </a:lnSpc>
            </a:pPr>
            <a:r>
              <a:rPr lang="zh-CN" altLang="en-US" sz="1600" kern="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单位：元</a:t>
            </a:r>
            <a:endParaRPr lang="en-US" altLang="zh-CN" sz="16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2000"/>
              </a:lnSpc>
            </a:pPr>
            <a:endParaRPr lang="en-US" altLang="zh-CN" sz="16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2000"/>
              </a:lnSpc>
            </a:pPr>
            <a:endParaRPr lang="en-US" altLang="zh-CN" sz="16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2000"/>
              </a:lnSpc>
            </a:pPr>
            <a:endParaRPr lang="en-US" altLang="zh-CN" sz="11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2000"/>
              </a:lnSpc>
            </a:pPr>
            <a:endParaRPr lang="en-US" altLang="zh-CN" sz="11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2000"/>
              </a:lnSpc>
            </a:pP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受新增水电逐步西移导致开发成本上升影响，水电综合度电成本呈上升趋势。未来新建水电将主要集中在西南地区的金沙江上游、澜沧江上游、雅鲁藏布江干支流等流域。预计大渡河、金沙江等非高海拔地区水电造价达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1.5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万元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/kW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，雅砻江等高海拔地区水电造价达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万元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/kW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，新增水电平均度电成本约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0.563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元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en-US" altLang="zh-CN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kW·h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）。</a:t>
            </a:r>
            <a:endParaRPr lang="en-US" altLang="zh-CN" sz="11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indent="457200">
              <a:lnSpc>
                <a:spcPts val="2000"/>
              </a:lnSpc>
            </a:pP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考虑存量、增量水电站占比情况，预计水电度电成本将由目前的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0.253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元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en-US" altLang="zh-CN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kW·h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）上涨至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2030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年的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0.302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元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en-US" altLang="zh-CN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kW·h</a:t>
            </a:r>
            <a:r>
              <a:rPr lang="zh-CN" alt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）。</a:t>
            </a:r>
            <a:endParaRPr lang="zh-CN" altLang="en-US" sz="1100" kern="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17A09A-EA85-5E51-9690-2BBC0A3D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620-7D6C-46AA-AD65-E231281ECDC2}" type="slidenum">
              <a:rPr lang="zh-CN" altLang="en-US" smtClean="0"/>
              <a:t>9</a:t>
            </a:fld>
            <a:endParaRPr lang="zh-CN" altLang="en-US"/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8F6327AC-B0B1-4745-AC96-2A31C5802CFA}"/>
              </a:ext>
            </a:extLst>
          </p:cNvPr>
          <p:cNvGraphicFramePr>
            <a:graphicFrameLocks noGrp="1"/>
          </p:cNvGraphicFramePr>
          <p:nvPr/>
        </p:nvGraphicFramePr>
        <p:xfrm>
          <a:off x="1727199" y="4267200"/>
          <a:ext cx="81280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6919095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40356862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11113483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27740733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50271749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08733204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248550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煤电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气电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风电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光电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水电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核电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587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2020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0.359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0.253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0.391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01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2030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0.999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0.352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0.362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802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252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3c2cf66-a20d-4b68-bffb-fc973110ddca"/>
  <p:tag name="COMMONDATA" val="eyJoZGlkIjoiMmE3NGU5ZTRmZGZkZDUyOWQ4YWUxMmJkNmQ2MWQ3NWU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6927</TotalTime>
  <Words>3159</Words>
  <Application>Microsoft Office PowerPoint</Application>
  <PresentationFormat>宽屏</PresentationFormat>
  <Paragraphs>223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OPPOSans M</vt:lpstr>
      <vt:lpstr>ui-sans-serif</vt:lpstr>
      <vt:lpstr>等线</vt:lpstr>
      <vt:lpstr>方正小标宋简体</vt:lpstr>
      <vt:lpstr>黑体</vt:lpstr>
      <vt:lpstr>宋体</vt:lpstr>
      <vt:lpstr>微软雅黑</vt:lpstr>
      <vt:lpstr>Arial</vt:lpstr>
      <vt:lpstr>Calibri</vt:lpstr>
      <vt:lpstr>Office Theme</vt:lpstr>
      <vt:lpstr>PowerPoint 演示文稿</vt:lpstr>
      <vt:lpstr>全球著名AI智库强烈推荐的重大战略性项目</vt:lpstr>
      <vt:lpstr>PowerPoint 演示文稿</vt:lpstr>
      <vt:lpstr>PowerPoint 演示文稿</vt:lpstr>
      <vt:lpstr>只需修整十公里河道，投资200亿便可再造一个三峡，发电量超过两个三峡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项目优势：一次投资，一劳永逸。永续经营，永蓄金银。</vt:lpstr>
      <vt:lpstr>PowerPoint 演示文稿</vt:lpstr>
      <vt:lpstr>PowerPoint 演示文稿</vt:lpstr>
      <vt:lpstr>PowerPoint 演示文稿</vt:lpstr>
      <vt:lpstr>PowerPoint 演示文稿</vt:lpstr>
    </vt:vector>
  </TitlesOfParts>
  <Manager>卖碳翁</Manager>
  <Company>兰州小西技术服务有限公司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颠覆性技术：免筑坝水力发电系统商业计划书</dc:title>
  <dc:creator>卖碳翁</dc:creator>
  <dc:description>http://www.nodam.tech</dc:description>
  <cp:lastModifiedBy>翁 卖炭</cp:lastModifiedBy>
  <cp:revision>1544</cp:revision>
  <dcterms:created xsi:type="dcterms:W3CDTF">2022-03-16T03:15:00Z</dcterms:created>
  <dcterms:modified xsi:type="dcterms:W3CDTF">2025-05-04T14:34:54Z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2022-01-03T00:00:00Z</vt:filetime>
  </property>
  <property fmtid="{D5CDD505-2E9C-101B-9397-08002B2CF9AE}" pid="3" name="Creator">
    <vt:lpwstr>WPS 演示</vt:lpwstr>
  </property>
  <property fmtid="{D5CDD505-2E9C-101B-9397-08002B2CF9AE}" pid="4" name="LastSaved">
    <vt:filetime>2022-03-07T00:00:00Z</vt:filetime>
  </property>
  <property fmtid="{D5CDD505-2E9C-101B-9397-08002B2CF9AE}" pid="5" name="KSOProductBuildVer">
    <vt:lpwstr>2052-11.1.0.14309</vt:lpwstr>
  </property>
  <property fmtid="{D5CDD505-2E9C-101B-9397-08002B2CF9AE}" pid="6" name="ICV">
    <vt:lpwstr>DAB5AAF4F1794DB98E47040C38BBC045</vt:lpwstr>
  </property>
</Properties>
</file>