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7" r:id="rId2"/>
    <p:sldId id="477" r:id="rId3"/>
    <p:sldId id="478" r:id="rId4"/>
    <p:sldId id="479" r:id="rId5"/>
    <p:sldId id="480" r:id="rId6"/>
    <p:sldId id="445" r:id="rId7"/>
    <p:sldId id="481" r:id="rId8"/>
    <p:sldId id="466" r:id="rId9"/>
    <p:sldId id="482" r:id="rId10"/>
    <p:sldId id="461" r:id="rId11"/>
    <p:sldId id="462" r:id="rId12"/>
    <p:sldId id="484" r:id="rId13"/>
    <p:sldId id="485" r:id="rId14"/>
    <p:sldId id="486" r:id="rId15"/>
  </p:sldIdLst>
  <p:sldSz cx="12192000" cy="6858000"/>
  <p:notesSz cx="12192000" cy="6858000"/>
  <p:custDataLst>
    <p:tags r:id="rId1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2" pos="34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 id="2" name="田 雨" initials="田"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3" d="100"/>
          <a:sy n="73" d="100"/>
        </p:scale>
        <p:origin x="594" y="60"/>
      </p:cViewPr>
      <p:guideLst>
        <p:guide orient="horz" pos="3135"/>
        <p:guide pos="349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450"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675"/>
            </a:lvl1pPr>
          </a:lstStyle>
          <a:p>
            <a:endParaRPr lang="zh-CN" altLang="en-US">
              <a:ea typeface="黑体" panose="02010609060101010101" charset="-122"/>
              <a:cs typeface="黑体" panose="02010609060101010101" charset="-122"/>
            </a:endParaRPr>
          </a:p>
        </p:txBody>
      </p:sp>
      <p:sp>
        <p:nvSpPr>
          <p:cNvPr id="1049451" name="日期占位符 2"/>
          <p:cNvSpPr>
            <a:spLocks noGrp="1"/>
          </p:cNvSpPr>
          <p:nvPr>
            <p:ph type="dt" sz="quarter" idx="1"/>
          </p:nvPr>
        </p:nvSpPr>
        <p:spPr>
          <a:xfrm>
            <a:off x="12277295" y="0"/>
            <a:ext cx="9392356"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ea typeface="黑体" panose="02010609060101010101" charset="-122"/>
              </a:rPr>
              <a:t>2023/11/25</a:t>
            </a:fld>
            <a:endParaRPr lang="zh-CN" altLang="en-US">
              <a:ea typeface="黑体" panose="02010609060101010101" charset="-122"/>
            </a:endParaRPr>
          </a:p>
        </p:txBody>
      </p:sp>
      <p:sp>
        <p:nvSpPr>
          <p:cNvPr id="1049452" name="页脚占位符 3"/>
          <p:cNvSpPr>
            <a:spLocks noGrp="1"/>
          </p:cNvSpPr>
          <p:nvPr>
            <p:ph type="ftr" sz="quarter" idx="2"/>
          </p:nvPr>
        </p:nvSpPr>
        <p:spPr>
          <a:xfrm>
            <a:off x="0" y="4885432"/>
            <a:ext cx="9392356" cy="258068"/>
          </a:xfrm>
          <a:prstGeom prst="rect">
            <a:avLst/>
          </a:prstGeom>
        </p:spPr>
        <p:txBody>
          <a:bodyPr vert="horz" lIns="91440" tIns="45720" rIns="91440" bIns="45720" rtlCol="0" anchor="b"/>
          <a:lstStyle>
            <a:lvl1pPr algn="l">
              <a:defRPr sz="675"/>
            </a:lvl1pPr>
          </a:lstStyle>
          <a:p>
            <a:endParaRPr lang="zh-CN" altLang="en-US">
              <a:ea typeface="黑体" panose="02010609060101010101" charset="-122"/>
              <a:cs typeface="黑体" panose="02010609060101010101" charset="-122"/>
            </a:endParaRPr>
          </a:p>
        </p:txBody>
      </p:sp>
      <p:sp>
        <p:nvSpPr>
          <p:cNvPr id="1049453" name="灯片编号占位符 4"/>
          <p:cNvSpPr>
            <a:spLocks noGrp="1"/>
          </p:cNvSpPr>
          <p:nvPr>
            <p:ph type="sldNum" sz="quarter" idx="3"/>
          </p:nvPr>
        </p:nvSpPr>
        <p:spPr>
          <a:xfrm>
            <a:off x="12277295" y="4885432"/>
            <a:ext cx="9392356"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ea typeface="黑体" panose="02010609060101010101" charset="-122"/>
              </a:rPr>
              <a:t>‹#›</a:t>
            </a:fld>
            <a:endParaRPr lang="zh-CN" altLang="en-US">
              <a:ea typeface="黑体" panose="0201060906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444"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ea typeface="黑体" panose="02010609060101010101" charset="-122"/>
                <a:cs typeface="黑体" panose="02010609060101010101" charset="-122"/>
              </a:defRPr>
            </a:lvl1pPr>
          </a:lstStyle>
          <a:p>
            <a:endParaRPr lang="zh-CN" altLang="en-US"/>
          </a:p>
        </p:txBody>
      </p:sp>
      <p:sp>
        <p:nvSpPr>
          <p:cNvPr id="1049445"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ea typeface="黑体" panose="02010609060101010101" charset="-122"/>
                <a:cs typeface="黑体" panose="02010609060101010101" charset="-122"/>
              </a:defRPr>
            </a:lvl1pPr>
          </a:lstStyle>
          <a:p>
            <a:fld id="{D2A48B96-639E-45A3-A0BA-2464DFDB1FAA}" type="datetimeFigureOut">
              <a:rPr lang="zh-CN" altLang="en-US" smtClean="0"/>
              <a:t>2023/11/25</a:t>
            </a:fld>
            <a:endParaRPr lang="zh-CN" altLang="en-US"/>
          </a:p>
        </p:txBody>
      </p:sp>
      <p:sp>
        <p:nvSpPr>
          <p:cNvPr id="1049446"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447"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48"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ea typeface="黑体" panose="02010609060101010101" charset="-122"/>
                <a:cs typeface="黑体" panose="02010609060101010101" charset="-122"/>
              </a:defRPr>
            </a:lvl1pPr>
          </a:lstStyle>
          <a:p>
            <a:endParaRPr lang="zh-CN" altLang="en-US"/>
          </a:p>
        </p:txBody>
      </p:sp>
      <p:sp>
        <p:nvSpPr>
          <p:cNvPr id="1049449"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ea typeface="黑体" panose="02010609060101010101" charset="-122"/>
                <a:cs typeface="黑体" panose="0201060906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mn-lt"/>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mn-lt"/>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mn-lt"/>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mn-lt"/>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
        <p:nvSpPr>
          <p:cNvPr id="5" name="页脚占位符 4">
            <a:extLst>
              <a:ext uri="{FF2B5EF4-FFF2-40B4-BE49-F238E27FC236}">
                <a16:creationId xmlns:a16="http://schemas.microsoft.com/office/drawing/2014/main" id="{A9A3A536-4FE1-AD36-4B3E-FA2E9AFAD535}"/>
              </a:ext>
            </a:extLst>
          </p:cNvPr>
          <p:cNvSpPr>
            <a:spLocks noGrp="1"/>
          </p:cNvSpPr>
          <p:nvPr>
            <p:ph type="ftr" sz="quarter" idx="4"/>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049431" name="bk object 16"/>
          <p:cNvSpPr/>
          <p:nvPr/>
        </p:nvSpPr>
        <p:spPr>
          <a:xfrm>
            <a:off x="5358231" y="3022092"/>
            <a:ext cx="1697888" cy="2139695"/>
          </a:xfrm>
          <a:prstGeom prst="rect">
            <a:avLst/>
          </a:prstGeom>
          <a:blipFill>
            <a:blip r:embed="rId2" cstate="print"/>
            <a:stretch>
              <a:fillRect/>
            </a:stretch>
          </a:blipFill>
        </p:spPr>
        <p:txBody>
          <a:bodyPr wrap="square" lIns="0" tIns="0" rIns="0" bIns="0" rtlCol="0"/>
          <a:lstStyle/>
          <a:p>
            <a:endParaRPr>
              <a:ea typeface="黑体" panose="02010609060101010101" charset="-122"/>
              <a:cs typeface="黑体" panose="02010609060101010101" charset="-122"/>
            </a:endParaRPr>
          </a:p>
        </p:txBody>
      </p:sp>
      <p:sp>
        <p:nvSpPr>
          <p:cNvPr id="1049432" name="Holder 2"/>
          <p:cNvSpPr>
            <a:spLocks noGrp="1"/>
          </p:cNvSpPr>
          <p:nvPr>
            <p:ph type="ctrTitle"/>
          </p:nvPr>
        </p:nvSpPr>
        <p:spPr>
          <a:xfrm>
            <a:off x="4483074" y="96208"/>
            <a:ext cx="3225851" cy="1049020"/>
          </a:xfrm>
          <a:prstGeom prst="rect">
            <a:avLst/>
          </a:prstGeom>
        </p:spPr>
        <p:txBody>
          <a:bodyPr wrap="square" lIns="0" tIns="0" rIns="0" bIns="0">
            <a:spAutoFit/>
          </a:bodyPr>
          <a:lstStyle>
            <a:lvl1pPr>
              <a:defRPr sz="3600" b="0" i="0">
                <a:solidFill>
                  <a:srgbClr val="404040"/>
                </a:solidFill>
                <a:latin typeface="黑体" panose="02010609060101010101" charset="-122"/>
                <a:cs typeface="黑体" panose="02010609060101010101" charset="-122"/>
              </a:defRPr>
            </a:lvl1pPr>
          </a:lstStyle>
          <a:p>
            <a:endParaRPr/>
          </a:p>
        </p:txBody>
      </p:sp>
      <p:sp>
        <p:nvSpPr>
          <p:cNvPr id="104943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p>
            <a:endParaRPr/>
          </a:p>
        </p:txBody>
      </p:sp>
      <p:sp>
        <p:nvSpPr>
          <p:cNvPr id="104943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zh-CN" altLang="en-US"/>
              <a:t>兰州小西技术服务有限公司      </a:t>
            </a:r>
            <a:r>
              <a:rPr lang="en-US" altLang="zh-CN"/>
              <a:t>http://www.nodam.tech</a:t>
            </a:r>
            <a:endParaRPr/>
          </a:p>
        </p:txBody>
      </p:sp>
      <p:sp>
        <p:nvSpPr>
          <p:cNvPr id="1049435" name="Holder 5"/>
          <p:cNvSpPr>
            <a:spLocks noGrp="1"/>
          </p:cNvSpPr>
          <p:nvPr>
            <p:ph type="dt" sz="half" idx="6"/>
          </p:nvPr>
        </p:nvSpPr>
        <p:spPr/>
        <p:txBody>
          <a:bodyPr lIns="0" tIns="0" rIns="0" bIns="0"/>
          <a:lstStyle>
            <a:lvl1pPr algn="l">
              <a:defRPr>
                <a:solidFill>
                  <a:schemeClr val="tx1">
                    <a:tint val="75000"/>
                  </a:schemeClr>
                </a:solidFill>
              </a:defRPr>
            </a:lvl1pPr>
          </a:lstStyle>
          <a:p>
            <a:fld id="{2EEA8457-8C7F-4CD0-91AB-071BD741036F}" type="datetime1">
              <a:rPr lang="en-US" altLang="zh-CN" smtClean="0"/>
              <a:t>11/25/2023</a:t>
            </a:fld>
            <a:endParaRPr lang="en-US"/>
          </a:p>
        </p:txBody>
      </p:sp>
      <p:sp>
        <p:nvSpPr>
          <p:cNvPr id="104943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48581" name="Holder 2"/>
          <p:cNvSpPr>
            <a:spLocks noGrp="1"/>
          </p:cNvSpPr>
          <p:nvPr>
            <p:ph type="title"/>
          </p:nvPr>
        </p:nvSpPr>
        <p:spPr/>
        <p:txBody>
          <a:bodyPr lIns="0" tIns="0" rIns="0" bIns="0"/>
          <a:lstStyle>
            <a:lvl1pPr>
              <a:defRPr sz="4800" b="0" i="0">
                <a:solidFill>
                  <a:srgbClr val="F1F1F1"/>
                </a:solidFill>
                <a:latin typeface="黑体" panose="02010609060101010101" charset="-122"/>
                <a:cs typeface="黑体" panose="02010609060101010101" charset="-122"/>
              </a:defRPr>
            </a:lvl1pPr>
          </a:lstStyle>
          <a:p>
            <a:endParaRPr/>
          </a:p>
        </p:txBody>
      </p:sp>
      <p:sp>
        <p:nvSpPr>
          <p:cNvPr id="1048582"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1048583"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zh-CN" altLang="en-US"/>
              <a:t>兰州小西技术服务有限公司      </a:t>
            </a:r>
            <a:r>
              <a:rPr lang="en-US" altLang="zh-CN"/>
              <a:t>http://www.nodam.tech</a:t>
            </a:r>
            <a:endParaRPr/>
          </a:p>
        </p:txBody>
      </p:sp>
      <p:sp>
        <p:nvSpPr>
          <p:cNvPr id="1048584" name="Holder 5"/>
          <p:cNvSpPr>
            <a:spLocks noGrp="1"/>
          </p:cNvSpPr>
          <p:nvPr>
            <p:ph type="dt" sz="half" idx="6"/>
          </p:nvPr>
        </p:nvSpPr>
        <p:spPr/>
        <p:txBody>
          <a:bodyPr lIns="0" tIns="0" rIns="0" bIns="0"/>
          <a:lstStyle>
            <a:lvl1pPr algn="l">
              <a:defRPr>
                <a:solidFill>
                  <a:schemeClr val="tx1">
                    <a:tint val="75000"/>
                  </a:schemeClr>
                </a:solidFill>
              </a:defRPr>
            </a:lvl1pPr>
          </a:lstStyle>
          <a:p>
            <a:fld id="{57546745-F91B-433A-8274-6CAEF3AB0DC8}" type="datetime1">
              <a:rPr lang="en-US" altLang="zh-CN" smtClean="0"/>
              <a:t>11/25/2023</a:t>
            </a:fld>
            <a:endParaRPr lang="en-US"/>
          </a:p>
        </p:txBody>
      </p:sp>
      <p:sp>
        <p:nvSpPr>
          <p:cNvPr id="1048585"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048795" name="Holder 2"/>
          <p:cNvSpPr>
            <a:spLocks noGrp="1"/>
          </p:cNvSpPr>
          <p:nvPr>
            <p:ph type="title"/>
          </p:nvPr>
        </p:nvSpPr>
        <p:spPr/>
        <p:txBody>
          <a:bodyPr lIns="0" tIns="0" rIns="0" bIns="0"/>
          <a:lstStyle>
            <a:lvl1pPr>
              <a:defRPr sz="4800" b="0" i="0">
                <a:solidFill>
                  <a:srgbClr val="F1F1F1"/>
                </a:solidFill>
                <a:latin typeface="黑体" panose="02010609060101010101" charset="-122"/>
                <a:cs typeface="黑体" panose="02010609060101010101" charset="-122"/>
              </a:defRPr>
            </a:lvl1pPr>
          </a:lstStyle>
          <a:p>
            <a:endParaRPr/>
          </a:p>
        </p:txBody>
      </p:sp>
      <p:sp>
        <p:nvSpPr>
          <p:cNvPr id="1048796" name="Holder 3"/>
          <p:cNvSpPr>
            <a:spLocks noGrp="1"/>
          </p:cNvSpPr>
          <p:nvPr>
            <p:ph sz="half" idx="2"/>
          </p:nvPr>
        </p:nvSpPr>
        <p:spPr>
          <a:xfrm>
            <a:off x="609600" y="1577340"/>
            <a:ext cx="5303520" cy="4526280"/>
          </a:xfrm>
          <a:prstGeom prst="rect">
            <a:avLst/>
          </a:prstGeom>
        </p:spPr>
        <p:txBody>
          <a:bodyPr wrap="square" lIns="0" tIns="0" rIns="0" bIns="0">
            <a:spAutoFit/>
          </a:bodyPr>
          <a:lstStyle/>
          <a:p>
            <a:endParaRPr/>
          </a:p>
        </p:txBody>
      </p:sp>
      <p:sp>
        <p:nvSpPr>
          <p:cNvPr id="1048797" name="Holder 4"/>
          <p:cNvSpPr>
            <a:spLocks noGrp="1"/>
          </p:cNvSpPr>
          <p:nvPr>
            <p:ph sz="half" idx="3"/>
          </p:nvPr>
        </p:nvSpPr>
        <p:spPr>
          <a:xfrm>
            <a:off x="7521600" y="2167750"/>
            <a:ext cx="4577080" cy="4486275"/>
          </a:xfrm>
          <a:prstGeom prst="rect">
            <a:avLst/>
          </a:prstGeom>
        </p:spPr>
        <p:txBody>
          <a:bodyPr wrap="square" lIns="0" tIns="0" rIns="0" bIns="0">
            <a:spAutoFit/>
          </a:bodyPr>
          <a:lstStyle>
            <a:lvl1pPr>
              <a:defRPr sz="1600" b="1" i="0">
                <a:solidFill>
                  <a:schemeClr val="tx1"/>
                </a:solidFill>
                <a:latin typeface="黑体" panose="02010609060101010101" charset="-122"/>
                <a:cs typeface="黑体" panose="02010609060101010101" charset="-122"/>
              </a:defRPr>
            </a:lvl1pPr>
          </a:lstStyle>
          <a:p>
            <a:endParaRPr/>
          </a:p>
        </p:txBody>
      </p:sp>
      <p:sp>
        <p:nvSpPr>
          <p:cNvPr id="1048798"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zh-CN" altLang="en-US"/>
              <a:t>兰州小西技术服务有限公司      </a:t>
            </a:r>
            <a:r>
              <a:rPr lang="en-US" altLang="zh-CN"/>
              <a:t>http://www.nodam.tech</a:t>
            </a:r>
            <a:endParaRPr/>
          </a:p>
        </p:txBody>
      </p:sp>
      <p:sp>
        <p:nvSpPr>
          <p:cNvPr id="1048799" name="Holder 6"/>
          <p:cNvSpPr>
            <a:spLocks noGrp="1"/>
          </p:cNvSpPr>
          <p:nvPr>
            <p:ph type="dt" sz="half" idx="6"/>
          </p:nvPr>
        </p:nvSpPr>
        <p:spPr/>
        <p:txBody>
          <a:bodyPr lIns="0" tIns="0" rIns="0" bIns="0"/>
          <a:lstStyle>
            <a:lvl1pPr algn="l">
              <a:defRPr>
                <a:solidFill>
                  <a:schemeClr val="tx1">
                    <a:tint val="75000"/>
                  </a:schemeClr>
                </a:solidFill>
              </a:defRPr>
            </a:lvl1pPr>
          </a:lstStyle>
          <a:p>
            <a:fld id="{C4BA3A7B-217E-4297-9CC6-84E70A14AD64}" type="datetime1">
              <a:rPr lang="en-US" altLang="zh-CN" smtClean="0"/>
              <a:t>11/25/2023</a:t>
            </a:fld>
            <a:endParaRPr lang="en-US"/>
          </a:p>
        </p:txBody>
      </p:sp>
      <p:sp>
        <p:nvSpPr>
          <p:cNvPr id="1048800"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049437" name="Holder 2"/>
          <p:cNvSpPr>
            <a:spLocks noGrp="1"/>
          </p:cNvSpPr>
          <p:nvPr>
            <p:ph type="title"/>
          </p:nvPr>
        </p:nvSpPr>
        <p:spPr/>
        <p:txBody>
          <a:bodyPr lIns="0" tIns="0" rIns="0" bIns="0"/>
          <a:lstStyle>
            <a:lvl1pPr>
              <a:defRPr sz="4800" b="0" i="0">
                <a:solidFill>
                  <a:srgbClr val="F1F1F1"/>
                </a:solidFill>
                <a:latin typeface="黑体" panose="02010609060101010101" charset="-122"/>
                <a:cs typeface="黑体" panose="02010609060101010101" charset="-122"/>
              </a:defRPr>
            </a:lvl1pPr>
          </a:lstStyle>
          <a:p>
            <a:endParaRPr/>
          </a:p>
        </p:txBody>
      </p:sp>
      <p:sp>
        <p:nvSpPr>
          <p:cNvPr id="1049438"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zh-CN" altLang="en-US"/>
              <a:t>兰州小西技术服务有限公司      </a:t>
            </a:r>
            <a:r>
              <a:rPr lang="en-US" altLang="zh-CN"/>
              <a:t>http://www.nodam.tech</a:t>
            </a:r>
            <a:endParaRPr/>
          </a:p>
        </p:txBody>
      </p:sp>
      <p:sp>
        <p:nvSpPr>
          <p:cNvPr id="1049439" name="Holder 4"/>
          <p:cNvSpPr>
            <a:spLocks noGrp="1"/>
          </p:cNvSpPr>
          <p:nvPr>
            <p:ph type="dt" sz="half" idx="6"/>
          </p:nvPr>
        </p:nvSpPr>
        <p:spPr/>
        <p:txBody>
          <a:bodyPr lIns="0" tIns="0" rIns="0" bIns="0"/>
          <a:lstStyle>
            <a:lvl1pPr algn="l">
              <a:defRPr>
                <a:solidFill>
                  <a:schemeClr val="tx1">
                    <a:tint val="75000"/>
                  </a:schemeClr>
                </a:solidFill>
              </a:defRPr>
            </a:lvl1pPr>
          </a:lstStyle>
          <a:p>
            <a:fld id="{D395F79E-654B-4116-B5D5-AA941086370A}" type="datetime1">
              <a:rPr lang="en-US" altLang="zh-CN" smtClean="0"/>
              <a:t>11/25/2023</a:t>
            </a:fld>
            <a:endParaRPr lang="en-US"/>
          </a:p>
        </p:txBody>
      </p:sp>
      <p:sp>
        <p:nvSpPr>
          <p:cNvPr id="1049440"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049441"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zh-CN" altLang="en-US"/>
              <a:t>兰州小西技术服务有限公司      </a:t>
            </a:r>
            <a:r>
              <a:rPr lang="en-US" altLang="zh-CN"/>
              <a:t>http://www.nodam.tech</a:t>
            </a:r>
            <a:endParaRPr/>
          </a:p>
        </p:txBody>
      </p:sp>
      <p:sp>
        <p:nvSpPr>
          <p:cNvPr id="1049442" name="Holder 3"/>
          <p:cNvSpPr>
            <a:spLocks noGrp="1"/>
          </p:cNvSpPr>
          <p:nvPr>
            <p:ph type="dt" sz="half" idx="6"/>
          </p:nvPr>
        </p:nvSpPr>
        <p:spPr/>
        <p:txBody>
          <a:bodyPr lIns="0" tIns="0" rIns="0" bIns="0"/>
          <a:lstStyle>
            <a:lvl1pPr algn="l">
              <a:defRPr>
                <a:solidFill>
                  <a:schemeClr val="tx1">
                    <a:tint val="75000"/>
                  </a:schemeClr>
                </a:solidFill>
              </a:defRPr>
            </a:lvl1pPr>
          </a:lstStyle>
          <a:p>
            <a:fld id="{02F828B8-6A9D-4EE2-92FA-49BB92C02787}" type="datetime1">
              <a:rPr lang="en-US" altLang="zh-CN" smtClean="0"/>
              <a:t>11/25/2023</a:t>
            </a:fld>
            <a:endParaRPr lang="en-US"/>
          </a:p>
        </p:txBody>
      </p:sp>
      <p:sp>
        <p:nvSpPr>
          <p:cNvPr id="1049443"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48978" name="日期占位符 1"/>
          <p:cNvSpPr>
            <a:spLocks noGrp="1"/>
          </p:cNvSpPr>
          <p:nvPr>
            <p:ph type="dt" sz="half" idx="10"/>
          </p:nvPr>
        </p:nvSpPr>
        <p:spPr/>
        <p:txBody>
          <a:bodyPr/>
          <a:lstStyle/>
          <a:p>
            <a:fld id="{4A5B4C02-8C7A-4743-80E9-3E03A9D1700F}" type="datetime1">
              <a:rPr lang="en-US" altLang="zh-CN" smtClean="0"/>
              <a:t>11/25/2023</a:t>
            </a:fld>
            <a:endParaRPr lang="zh-CN" altLang="en-US"/>
          </a:p>
        </p:txBody>
      </p:sp>
      <p:sp>
        <p:nvSpPr>
          <p:cNvPr id="1048979" name="页脚占位符 2"/>
          <p:cNvSpPr>
            <a:spLocks noGrp="1"/>
          </p:cNvSpPr>
          <p:nvPr>
            <p:ph type="ftr" sz="quarter" idx="11"/>
          </p:nvPr>
        </p:nvSpPr>
        <p:spPr/>
        <p:txBody>
          <a:bodyPr/>
          <a:lstStyle/>
          <a:p>
            <a:r>
              <a:rPr lang="zh-CN" altLang="en-US"/>
              <a:t>兰州小西技术服务有限公司      </a:t>
            </a:r>
            <a:r>
              <a:rPr lang="en-US" altLang="zh-CN"/>
              <a:t>http://www.nodam.tech</a:t>
            </a:r>
            <a:endParaRPr lang="zh-CN" altLang="en-US"/>
          </a:p>
        </p:txBody>
      </p:sp>
      <p:sp>
        <p:nvSpPr>
          <p:cNvPr id="1048980" name="灯片编号占位符 3"/>
          <p:cNvSpPr>
            <a:spLocks noGrp="1"/>
          </p:cNvSpPr>
          <p:nvPr>
            <p:ph type="sldNum" sz="quarter" idx="12"/>
          </p:nvPr>
        </p:nvSpPr>
        <p:spPr/>
        <p:txBody>
          <a:bodyPr/>
          <a:lstStyle/>
          <a:p>
            <a:fld id="{5606C620-7D6C-46AA-AD65-E231281ECD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6ADDF5B-5752-4520-A01B-DABC4BAC4F8E}" type="datetime1">
              <a:rPr lang="en-US" altLang="zh-CN" smtClean="0"/>
              <a:t>11/25/2023</a:t>
            </a:fld>
            <a:endParaRPr lang="zh-CN" altLang="en-US"/>
          </a:p>
        </p:txBody>
      </p:sp>
      <p:sp>
        <p:nvSpPr>
          <p:cNvPr id="5" name="页脚占位符 4"/>
          <p:cNvSpPr>
            <a:spLocks noGrp="1"/>
          </p:cNvSpPr>
          <p:nvPr>
            <p:ph type="ftr" sz="quarter" idx="11"/>
          </p:nvPr>
        </p:nvSpPr>
        <p:spPr/>
        <p:txBody>
          <a:bodyPr/>
          <a:lstStyle/>
          <a:p>
            <a:r>
              <a:rPr lang="zh-CN" altLang="en-US"/>
              <a:t>兰州小西技术服务有限公司      </a:t>
            </a:r>
            <a:r>
              <a:rPr lang="en-US" altLang="zh-CN"/>
              <a:t>http://www.nodam.tech</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Holder 2"/>
          <p:cNvSpPr>
            <a:spLocks noGrp="1"/>
          </p:cNvSpPr>
          <p:nvPr>
            <p:ph type="title"/>
          </p:nvPr>
        </p:nvSpPr>
        <p:spPr>
          <a:xfrm>
            <a:off x="340106" y="302895"/>
            <a:ext cx="635000" cy="756919"/>
          </a:xfrm>
          <a:prstGeom prst="rect">
            <a:avLst/>
          </a:prstGeom>
        </p:spPr>
        <p:txBody>
          <a:bodyPr wrap="square" lIns="0" tIns="0" rIns="0" bIns="0">
            <a:spAutoFit/>
          </a:bodyPr>
          <a:lstStyle>
            <a:lvl1pPr>
              <a:defRPr sz="4800" b="0" i="0">
                <a:solidFill>
                  <a:srgbClr val="F1F1F1"/>
                </a:solidFill>
                <a:latin typeface="黑体" panose="02010609060101010101" charset="-122"/>
                <a:cs typeface="黑体" panose="02010609060101010101" charset="-122"/>
              </a:defRPr>
            </a:lvl1pPr>
          </a:lstStyle>
          <a:p>
            <a:endParaRPr/>
          </a:p>
        </p:txBody>
      </p:sp>
      <p:sp>
        <p:nvSpPr>
          <p:cNvPr id="1048577" name="Holder 3"/>
          <p:cNvSpPr>
            <a:spLocks noGrp="1"/>
          </p:cNvSpPr>
          <p:nvPr>
            <p:ph type="body" idx="1"/>
          </p:nvPr>
        </p:nvSpPr>
        <p:spPr>
          <a:xfrm>
            <a:off x="409333" y="3026086"/>
            <a:ext cx="11336655" cy="2984500"/>
          </a:xfrm>
          <a:prstGeom prst="rect">
            <a:avLst/>
          </a:prstGeom>
        </p:spPr>
        <p:txBody>
          <a:bodyPr wrap="square" lIns="0" tIns="0" rIns="0" bIns="0">
            <a:spAutoFit/>
          </a:bodyPr>
          <a:lstStyle>
            <a:lvl1pPr>
              <a:defRPr b="0" i="0">
                <a:solidFill>
                  <a:schemeClr val="tx1"/>
                </a:solidFill>
              </a:defRPr>
            </a:lvl1pPr>
          </a:lstStyle>
          <a:p>
            <a:endParaRPr/>
          </a:p>
        </p:txBody>
      </p:sp>
      <p:sp>
        <p:nvSpPr>
          <p:cNvPr id="1048578"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ea typeface="黑体" panose="02010609060101010101" charset="-122"/>
                <a:cs typeface="黑体" panose="02010609060101010101" charset="-122"/>
              </a:defRPr>
            </a:lvl1pPr>
          </a:lstStyle>
          <a:p>
            <a:r>
              <a:rPr lang="zh-CN" altLang="en-US"/>
              <a:t>兰州小西技术服务有限公司      </a:t>
            </a:r>
            <a:r>
              <a:rPr lang="en-US" altLang="zh-CN"/>
              <a:t>http://www.nodam.tech</a:t>
            </a:r>
            <a:endParaRPr/>
          </a:p>
        </p:txBody>
      </p:sp>
      <p:sp>
        <p:nvSpPr>
          <p:cNvPr id="1048579"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ea typeface="黑体" panose="02010609060101010101" charset="-122"/>
                <a:cs typeface="黑体" panose="02010609060101010101" charset="-122"/>
              </a:defRPr>
            </a:lvl1pPr>
          </a:lstStyle>
          <a:p>
            <a:fld id="{E042E95D-54A4-4C07-AEB1-5803F29744A8}" type="datetime1">
              <a:rPr lang="en-US" altLang="zh-CN" smtClean="0"/>
              <a:t>11/25/2023</a:t>
            </a:fld>
            <a:endParaRPr lang="en-US"/>
          </a:p>
        </p:txBody>
      </p:sp>
      <p:sp>
        <p:nvSpPr>
          <p:cNvPr id="1048580"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ea typeface="黑体" panose="02010609060101010101" charset="-122"/>
                <a:cs typeface="黑体" panose="02010609060101010101" charset="-122"/>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defRPr>
          <a:latin typeface="+mj-lt"/>
          <a:ea typeface="黑体" panose="02010609060101010101" charset="-122"/>
          <a:cs typeface="+mj-cs"/>
        </a:defRPr>
      </a:lvl1pPr>
    </p:titleStyle>
    <p:body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tg.com.cn/sxjt/sxgc4/gcgk7/index.html"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nodam.tech/upload/%E5%85%B0%E5%B7%9E%E5%B0%8F%E8%A5%BF%E6%8A%80%E6%9C%AF%E6%9C%8D%E5%8A%A1%E6%9C%89%E9%99%90%E5%85%AC%E5%8F%B8%E8%90%A5%E4%B8%9A%E6%89%A7%E7%85%A7.jpg" TargetMode="External"/><Relationship Id="rId2" Type="http://schemas.openxmlformats.org/officeDocument/2006/relationships/hyperlink" Target="https://www.cnipa.gov.cn/col/col2981/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nodam.tech/upload/Disruptive%20Technologies%20DFX20210003116.png" TargetMode="External"/><Relationship Id="rId3" Type="http://schemas.openxmlformats.org/officeDocument/2006/relationships/image" Target="../media/image3.png"/><Relationship Id="rId7" Type="http://schemas.openxmlformats.org/officeDocument/2006/relationships/hyperlink" Target="http://epub.cnipa.gov.cn/patent/CN217002130U" TargetMode="External"/><Relationship Id="rId12" Type="http://schemas.openxmlformats.org/officeDocument/2006/relationships/hyperlink" Target="http://www.nodam.tech/upload/WIPO1.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pub.cnipa.gov.cn/patent/CN113339180A" TargetMode="External"/><Relationship Id="rId11" Type="http://schemas.openxmlformats.org/officeDocument/2006/relationships/hyperlink" Target="http://www.cppc.org.cn/article-0-202310-1500.html" TargetMode="External"/><Relationship Id="rId5" Type="http://schemas.openxmlformats.org/officeDocument/2006/relationships/hyperlink" Target="https://patentscope.wipo.int/search/zh/detail.jsf?docId=WO2023019372" TargetMode="External"/><Relationship Id="rId10" Type="http://schemas.openxmlformats.org/officeDocument/2006/relationships/hyperlink" Target="http://etm.org.cn/portal.php?mod=view&amp;aid=1281" TargetMode="External"/><Relationship Id="rId4" Type="http://schemas.microsoft.com/office/2007/relationships/hdphoto" Target="../media/hdphoto1.wdp"/><Relationship Id="rId9" Type="http://schemas.openxmlformats.org/officeDocument/2006/relationships/hyperlink" Target="http://www.nodam.tech/upload/Genev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tentscope.wipo.int/search/zh/detail.jsf?docId=WO202301937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szecp.crc.com.cn/zbxx/006001/006001003/20221026/0e02c527-66de-424f-8b3b-10a82db84e2d.html" TargetMode="External"/><Relationship Id="rId7" Type="http://schemas.openxmlformats.org/officeDocument/2006/relationships/hyperlink" Target="http://www.nodam.tech/%E5%95%86%E4%B8%9A%E8%AE%A1%E5%88%92%E5%8D%8F%E5%95%86%E8%8D%89%E6%A1%88.pdf" TargetMode="External"/><Relationship Id="rId2" Type="http://schemas.openxmlformats.org/officeDocument/2006/relationships/hyperlink" Target="https://c.m.163.com/news/a/GEJ704D30514C30V.html" TargetMode="External"/><Relationship Id="rId1" Type="http://schemas.openxmlformats.org/officeDocument/2006/relationships/slideLayout" Target="../slideLayouts/slideLayout2.xml"/><Relationship Id="rId6" Type="http://schemas.openxmlformats.org/officeDocument/2006/relationships/hyperlink" Target="https://www.ctg.com.cn/sxjt/sxgc4/gcgk7/index.html" TargetMode="External"/><Relationship Id="rId5" Type="http://schemas.openxmlformats.org/officeDocument/2006/relationships/hyperlink" Target="http://www.hydropower.org.cn/showNewsDetail.asp?nsId=30594" TargetMode="External"/><Relationship Id="rId4" Type="http://schemas.openxmlformats.org/officeDocument/2006/relationships/hyperlink" Target="https://news.bjx.com.cn/html/20221027/1264264.s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atentscope2.wipo.int/search/zh/detail.jsf?docId=CN378469323" TargetMode="External"/><Relationship Id="rId3" Type="http://schemas.openxmlformats.org/officeDocument/2006/relationships/hyperlink" Target="http://www.nodam.tech/upload/&#20848;&#24030;&#23567;&#35199;&#25216;&#26415;&#26381;&#21153;&#26377;&#38480;&#20844;&#21496;&#33829;&#19994;&#25191;&#29031;.jpg" TargetMode="External"/><Relationship Id="rId7" Type="http://schemas.openxmlformats.org/officeDocument/2006/relationships/hyperlink" Target="http://www.nodam.tech/%E9%A2%A0%E8%A6%86%E6%80%A7%E6%8A%80%E6%9C%AF%EF%BC%9A%E4%B8%80%E7%A7%8D%E6%B0%B4%E6%B8%A0%E5%BC%8F%E5%8F%AF%E6%8C%89%E9%9C%80%E6%89%A9%E5%AE%B9%E7%9A%84%E5%85%8D%E7%AD%91%E5%9D%9D%E6%B0%B4%E5%8A%9B%E5%8F%91%E7%94%B5%E7%B3%BB%E7%BB%9F2022108197671.pdf" TargetMode="Externa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hyperlink" Target="http://epub.cnipa.gov.cn/patent/CN217002130U" TargetMode="External"/><Relationship Id="rId5" Type="http://schemas.openxmlformats.org/officeDocument/2006/relationships/hyperlink" Target="http://epub.cnipa.gov.cn/patent/CN113339180A" TargetMode="External"/><Relationship Id="rId4" Type="http://schemas.openxmlformats.org/officeDocument/2006/relationships/hyperlink" Target="https://patentscope.wipo.int/search/zh/detail.jsf?docId=WO2023019372" TargetMode="External"/><Relationship Id="rId9" Type="http://schemas.openxmlformats.org/officeDocument/2006/relationships/hyperlink" Target="http://epub.cnipa.gov.cn/patent/CN115262501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nodam.tech/Invest.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cebpubservice.com/" TargetMode="External"/><Relationship Id="rId5" Type="http://schemas.openxmlformats.org/officeDocument/2006/relationships/hyperlink" Target="http://www.nodam.tech/upload/&#20848;&#24030;&#23567;&#35199;&#25216;&#26415;&#26381;&#21153;&#26377;&#38480;&#20844;&#21496;&#33829;&#19994;&#25191;&#29031;.jpg"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0696919-A2E4-BB9C-04ED-233A60EDB068}"/>
              </a:ext>
            </a:extLst>
          </p:cNvPr>
          <p:cNvSpPr>
            <a:spLocks noGrp="1"/>
          </p:cNvSpPr>
          <p:nvPr>
            <p:ph type="sldNum" sz="quarter" idx="7"/>
          </p:nvPr>
        </p:nvSpPr>
        <p:spPr/>
        <p:txBody>
          <a:bodyPr/>
          <a:lstStyle/>
          <a:p>
            <a:fld id="{B6F15528-21DE-4FAA-801E-634DDDAF4B2B}" type="slidenum">
              <a:rPr lang="en-US" altLang="zh-CN" smtClean="0"/>
              <a:t>1</a:t>
            </a:fld>
            <a:endParaRPr lang="en-US" altLang="zh-CN"/>
          </a:p>
        </p:txBody>
      </p:sp>
      <p:sp>
        <p:nvSpPr>
          <p:cNvPr id="6" name="object 5">
            <a:extLst>
              <a:ext uri="{FF2B5EF4-FFF2-40B4-BE49-F238E27FC236}">
                <a16:creationId xmlns:a16="http://schemas.microsoft.com/office/drawing/2014/main" id="{0F59560B-C511-4B0D-8FA4-99C420175E42}"/>
              </a:ext>
            </a:extLst>
          </p:cNvPr>
          <p:cNvSpPr txBox="1">
            <a:spLocks/>
          </p:cNvSpPr>
          <p:nvPr/>
        </p:nvSpPr>
        <p:spPr>
          <a:xfrm>
            <a:off x="0" y="609600"/>
            <a:ext cx="12192000" cy="6176243"/>
          </a:xfrm>
          <a:prstGeom prst="rect">
            <a:avLst/>
          </a:prstGeom>
        </p:spPr>
        <p:txBody>
          <a:bodyPr vert="horz" wrap="square" lIns="0" tIns="12700" rIns="0" bIns="0" rtlCol="0">
            <a:spAutoFit/>
          </a:bodyPr>
          <a:lstStyle>
            <a:lvl1pPr>
              <a:defRPr sz="4800" b="0" i="0">
                <a:solidFill>
                  <a:srgbClr val="F1F1F1"/>
                </a:solidFill>
                <a:latin typeface="黑体" panose="02010609060101010101" charset="-122"/>
                <a:ea typeface="黑体" panose="02010609060101010101" charset="-122"/>
                <a:cs typeface="黑体" panose="02010609060101010101" charset="-122"/>
              </a:defRPr>
            </a:lvl1pPr>
          </a:lstStyle>
          <a:p>
            <a:pPr marL="12700" algn="ctr">
              <a:lnSpc>
                <a:spcPts val="4800"/>
              </a:lnSpc>
              <a:spcBef>
                <a:spcPts val="100"/>
              </a:spcBef>
            </a:pPr>
            <a:r>
              <a:rPr lang="zh-CN" altLang="en-US" sz="6000" b="1" kern="0" dirty="0">
                <a:solidFill>
                  <a:schemeClr val="bg1"/>
                </a:solidFill>
                <a:latin typeface="微软雅黑" panose="020B0503020204020204" pitchFamily="34" charset="-122"/>
                <a:ea typeface="微软雅黑" panose="020B0503020204020204" pitchFamily="34" charset="-122"/>
                <a:sym typeface="+mn-ea"/>
              </a:rPr>
              <a:t>颠   覆   性   技   术</a:t>
            </a:r>
            <a:br>
              <a:rPr lang="zh-CN" altLang="en-US" sz="6000" b="1" kern="0" dirty="0">
                <a:solidFill>
                  <a:schemeClr val="tx1"/>
                </a:solidFill>
                <a:latin typeface="微软雅黑" panose="020B0503020204020204" pitchFamily="34" charset="-122"/>
                <a:ea typeface="微软雅黑" panose="020B0503020204020204" pitchFamily="34" charset="-122"/>
                <a:sym typeface="+mn-ea"/>
              </a:rPr>
            </a:br>
            <a:br>
              <a:rPr lang="zh-CN" altLang="en-US" sz="6000" b="1" kern="0" dirty="0">
                <a:solidFill>
                  <a:srgbClr val="FF0000"/>
                </a:solidFill>
                <a:latin typeface="微软雅黑" panose="020B0503020204020204" pitchFamily="34" charset="-122"/>
                <a:ea typeface="微软雅黑" panose="020B0503020204020204" pitchFamily="34" charset="-122"/>
                <a:sym typeface="+mn-ea"/>
              </a:rPr>
            </a:br>
            <a:r>
              <a:rPr lang="zh-CN" altLang="en-US" sz="6000" b="1" kern="0" dirty="0">
                <a:solidFill>
                  <a:srgbClr val="FF0000"/>
                </a:solidFill>
                <a:latin typeface="微软雅黑" panose="020B0503020204020204" pitchFamily="34" charset="-122"/>
                <a:ea typeface="微软雅黑" panose="020B0503020204020204" pitchFamily="34" charset="-122"/>
                <a:sym typeface="+mn-ea"/>
              </a:rPr>
              <a:t>免 筑 坝 </a:t>
            </a:r>
            <a:r>
              <a:rPr lang="zh-CN" altLang="en-US" sz="6000" b="1" kern="0" dirty="0">
                <a:solidFill>
                  <a:srgbClr val="92D050"/>
                </a:solidFill>
                <a:latin typeface="微软雅黑" panose="020B0503020204020204" pitchFamily="34" charset="-122"/>
                <a:ea typeface="微软雅黑" panose="020B0503020204020204" pitchFamily="34" charset="-122"/>
                <a:sym typeface="+mn-ea"/>
              </a:rPr>
              <a:t>水 力 发 电 系 统</a:t>
            </a:r>
            <a:br>
              <a:rPr lang="zh-CN" altLang="en-US" sz="6000" b="1" kern="0" dirty="0">
                <a:solidFill>
                  <a:schemeClr val="tx1"/>
                </a:solidFill>
                <a:latin typeface="微软雅黑" panose="020B0503020204020204" pitchFamily="34" charset="-122"/>
                <a:ea typeface="微软雅黑" panose="020B0503020204020204" pitchFamily="34" charset="-122"/>
                <a:sym typeface="+mn-ea"/>
              </a:rPr>
            </a:br>
            <a:br>
              <a:rPr lang="zh-CN" altLang="en-US" sz="6000" b="1" kern="0" dirty="0">
                <a:solidFill>
                  <a:schemeClr val="tx1"/>
                </a:solidFill>
                <a:latin typeface="微软雅黑" panose="020B0503020204020204" pitchFamily="34" charset="-122"/>
                <a:ea typeface="微软雅黑" panose="020B0503020204020204" pitchFamily="34" charset="-122"/>
                <a:sym typeface="+mn-ea"/>
              </a:rPr>
            </a:br>
            <a:r>
              <a:rPr lang="zh-CN" altLang="en-US" sz="6000" b="1" kern="0" spc="600" dirty="0">
                <a:solidFill>
                  <a:schemeClr val="tx1"/>
                </a:solidFill>
                <a:latin typeface="微软雅黑" panose="020B0503020204020204" pitchFamily="34" charset="-122"/>
                <a:ea typeface="微软雅黑" panose="020B0503020204020204" pitchFamily="34" charset="-122"/>
                <a:sym typeface="+mn-ea"/>
              </a:rPr>
              <a:t>商  业  </a:t>
            </a:r>
            <a:r>
              <a:rPr lang="zh-CN" altLang="en-US" sz="6000" b="1" kern="0" spc="600" dirty="0">
                <a:solidFill>
                  <a:schemeClr val="tx1"/>
                </a:solidFill>
                <a:latin typeface="微软雅黑" panose="020B0503020204020204" pitchFamily="34" charset="-122"/>
                <a:ea typeface="微软雅黑" panose="020B0503020204020204" pitchFamily="34" charset="-122"/>
              </a:rPr>
              <a:t>计  划  </a:t>
            </a:r>
            <a:r>
              <a:rPr lang="zh-CN" altLang="en-US" sz="6000" b="1" kern="0" dirty="0">
                <a:solidFill>
                  <a:schemeClr val="tx1"/>
                </a:solidFill>
                <a:latin typeface="微软雅黑" panose="020B0503020204020204" pitchFamily="34" charset="-122"/>
                <a:ea typeface="微软雅黑" panose="020B0503020204020204" pitchFamily="34" charset="-122"/>
              </a:rPr>
              <a:t>书</a:t>
            </a:r>
            <a:endParaRPr lang="en-US" altLang="zh-CN" sz="6000" b="1" kern="0" dirty="0">
              <a:solidFill>
                <a:schemeClr val="tx1"/>
              </a:solidFill>
              <a:latin typeface="微软雅黑" panose="020B0503020204020204" pitchFamily="34" charset="-122"/>
              <a:ea typeface="微软雅黑" panose="020B0503020204020204" pitchFamily="34" charset="-122"/>
            </a:endParaRPr>
          </a:p>
          <a:p>
            <a:pPr marL="12700" algn="ctr">
              <a:lnSpc>
                <a:spcPts val="4800"/>
              </a:lnSpc>
              <a:spcBef>
                <a:spcPts val="100"/>
              </a:spcBef>
            </a:pPr>
            <a:endParaRPr lang="en-US" altLang="zh-CN" sz="3200" dirty="0">
              <a:solidFill>
                <a:schemeClr val="bg1"/>
              </a:solidFill>
              <a:latin typeface="微软雅黑" panose="020B0503020204020204" pitchFamily="34" charset="-122"/>
              <a:ea typeface="微软雅黑" panose="020B0503020204020204" pitchFamily="34" charset="-122"/>
            </a:endParaRPr>
          </a:p>
          <a:p>
            <a:pPr marL="12700" algn="ctr">
              <a:lnSpc>
                <a:spcPts val="4800"/>
              </a:lnSpc>
              <a:spcBef>
                <a:spcPts val="100"/>
              </a:spcBef>
            </a:pPr>
            <a:endParaRPr lang="en-US" altLang="zh-CN" sz="3200" dirty="0">
              <a:solidFill>
                <a:schemeClr val="bg1"/>
              </a:solidFill>
              <a:latin typeface="微软雅黑" panose="020B0503020204020204" pitchFamily="34" charset="-122"/>
              <a:ea typeface="微软雅黑" panose="020B0503020204020204" pitchFamily="34" charset="-122"/>
            </a:endParaRPr>
          </a:p>
          <a:p>
            <a:pPr marL="12700" algn="ctr">
              <a:lnSpc>
                <a:spcPts val="4800"/>
              </a:lnSpc>
              <a:spcBef>
                <a:spcPts val="100"/>
              </a:spcBef>
            </a:pPr>
            <a:endParaRPr lang="en-US" altLang="zh-CN" sz="3200" dirty="0">
              <a:solidFill>
                <a:schemeClr val="bg1"/>
              </a:solidFill>
              <a:latin typeface="微软雅黑" panose="020B0503020204020204" pitchFamily="34" charset="-122"/>
              <a:ea typeface="微软雅黑" panose="020B0503020204020204" pitchFamily="34" charset="-122"/>
            </a:endParaRPr>
          </a:p>
          <a:p>
            <a:pPr marL="12700" algn="ctr">
              <a:lnSpc>
                <a:spcPts val="4800"/>
              </a:lnSpc>
              <a:spcBef>
                <a:spcPts val="100"/>
              </a:spcBef>
            </a:pPr>
            <a:r>
              <a:rPr lang="zh-CN" altLang="en-US" sz="3200" dirty="0">
                <a:solidFill>
                  <a:schemeClr val="bg1"/>
                </a:solidFill>
                <a:latin typeface="微软雅黑" panose="020B0503020204020204" pitchFamily="34" charset="-122"/>
                <a:ea typeface="微软雅黑" panose="020B0503020204020204" pitchFamily="34" charset="-122"/>
              </a:rPr>
              <a:t>本发明彻底解决了困扰电力生产近</a:t>
            </a:r>
            <a:r>
              <a:rPr lang="en-US" altLang="zh-CN" sz="3200" dirty="0">
                <a:solidFill>
                  <a:schemeClr val="bg1"/>
                </a:solidFill>
                <a:latin typeface="微软雅黑" panose="020B0503020204020204" pitchFamily="34" charset="-122"/>
                <a:ea typeface="微软雅黑" panose="020B0503020204020204" pitchFamily="34" charset="-122"/>
              </a:rPr>
              <a:t>200</a:t>
            </a:r>
            <a:r>
              <a:rPr lang="zh-CN" altLang="en-US" sz="3200" dirty="0">
                <a:solidFill>
                  <a:schemeClr val="bg1"/>
                </a:solidFill>
                <a:latin typeface="微软雅黑" panose="020B0503020204020204" pitchFamily="34" charset="-122"/>
                <a:ea typeface="微软雅黑" panose="020B0503020204020204" pitchFamily="34" charset="-122"/>
              </a:rPr>
              <a:t>年的</a:t>
            </a:r>
            <a:r>
              <a:rPr lang="zh-CN" altLang="en-US" sz="3200" dirty="0">
                <a:solidFill>
                  <a:srgbClr val="FFFF00"/>
                </a:solidFill>
                <a:latin typeface="微软雅黑" panose="020B0503020204020204" pitchFamily="34" charset="-122"/>
                <a:ea typeface="微软雅黑" panose="020B0503020204020204" pitchFamily="34" charset="-122"/>
              </a:rPr>
              <a:t>“不可能三角”</a:t>
            </a:r>
            <a:r>
              <a:rPr lang="zh-CN" altLang="en-US" sz="3200" dirty="0">
                <a:solidFill>
                  <a:schemeClr val="bg1"/>
                </a:solidFill>
                <a:latin typeface="微软雅黑" panose="020B0503020204020204" pitchFamily="34" charset="-122"/>
                <a:ea typeface="微软雅黑" panose="020B0503020204020204" pitchFamily="34" charset="-122"/>
              </a:rPr>
              <a:t>难题</a:t>
            </a:r>
            <a:endParaRPr lang="en-US" altLang="zh-CN" sz="3200" dirty="0">
              <a:solidFill>
                <a:schemeClr val="bg1"/>
              </a:solidFill>
              <a:latin typeface="微软雅黑" panose="020B0503020204020204" pitchFamily="34" charset="-122"/>
              <a:ea typeface="微软雅黑" panose="020B0503020204020204" pitchFamily="34" charset="-122"/>
            </a:endParaRPr>
          </a:p>
          <a:p>
            <a:pPr marL="12700" algn="ctr">
              <a:lnSpc>
                <a:spcPts val="4800"/>
              </a:lnSpc>
              <a:spcBef>
                <a:spcPts val="100"/>
              </a:spcBef>
            </a:pPr>
            <a:r>
              <a:rPr lang="zh-CN" altLang="en-US" sz="3200" kern="0" dirty="0">
                <a:solidFill>
                  <a:schemeClr val="bg2"/>
                </a:solidFill>
                <a:latin typeface="微软雅黑" panose="020B0503020204020204" pitchFamily="34" charset="-122"/>
                <a:ea typeface="微软雅黑" panose="020B0503020204020204" pitchFamily="34" charset="-122"/>
              </a:rPr>
              <a:t>兰州小西技术服务有限公司  </a:t>
            </a:r>
            <a:r>
              <a:rPr lang="en-US" altLang="zh-CN" sz="3200" kern="0" dirty="0">
                <a:solidFill>
                  <a:schemeClr val="bg2"/>
                </a:solidFill>
                <a:latin typeface="微软雅黑" panose="020B0503020204020204" pitchFamily="34" charset="-122"/>
                <a:ea typeface="微软雅黑" panose="020B0503020204020204" pitchFamily="34" charset="-122"/>
              </a:rPr>
              <a:t>2023</a:t>
            </a:r>
            <a:r>
              <a:rPr lang="zh-CN" altLang="en-US" sz="3200" kern="0" dirty="0">
                <a:solidFill>
                  <a:schemeClr val="bg2"/>
                </a:solidFill>
                <a:latin typeface="微软雅黑" panose="020B0503020204020204" pitchFamily="34" charset="-122"/>
                <a:ea typeface="微软雅黑" panose="020B0503020204020204" pitchFamily="34" charset="-122"/>
              </a:rPr>
              <a:t>年</a:t>
            </a:r>
            <a:r>
              <a:rPr lang="en-US" altLang="zh-CN" sz="3200" kern="0" dirty="0">
                <a:solidFill>
                  <a:schemeClr val="bg2"/>
                </a:solidFill>
                <a:latin typeface="微软雅黑" panose="020B0503020204020204" pitchFamily="34" charset="-122"/>
                <a:ea typeface="微软雅黑" panose="020B0503020204020204" pitchFamily="34" charset="-122"/>
              </a:rPr>
              <a:t>11</a:t>
            </a:r>
            <a:r>
              <a:rPr lang="zh-CN" altLang="en-US" sz="3200" kern="0" dirty="0">
                <a:solidFill>
                  <a:schemeClr val="bg2"/>
                </a:solidFill>
                <a:latin typeface="微软雅黑" panose="020B0503020204020204" pitchFamily="34" charset="-122"/>
                <a:ea typeface="微软雅黑" panose="020B0503020204020204" pitchFamily="34" charset="-122"/>
              </a:rPr>
              <a:t>月</a:t>
            </a:r>
            <a:r>
              <a:rPr lang="en-US" altLang="zh-CN" sz="3200" kern="0" dirty="0">
                <a:solidFill>
                  <a:schemeClr val="bg2"/>
                </a:solidFill>
                <a:latin typeface="微软雅黑" panose="020B0503020204020204" pitchFamily="34" charset="-122"/>
                <a:ea typeface="微软雅黑" panose="020B0503020204020204" pitchFamily="34" charset="-122"/>
              </a:rPr>
              <a:t>21</a:t>
            </a:r>
            <a:r>
              <a:rPr lang="zh-CN" altLang="en-US" sz="3200" kern="0" dirty="0">
                <a:solidFill>
                  <a:schemeClr val="bg2"/>
                </a:solidFill>
                <a:latin typeface="微软雅黑" panose="020B0503020204020204" pitchFamily="34" charset="-122"/>
                <a:ea typeface="微软雅黑" panose="020B0503020204020204" pitchFamily="34" charset="-122"/>
              </a:rPr>
              <a:t>日</a:t>
            </a:r>
            <a:endParaRPr lang="en-US" altLang="zh-CN" sz="3200" kern="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H="1">
            <a:off x="0" y="299103"/>
            <a:ext cx="12192000" cy="3325961"/>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t="-28564" b="-285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cs typeface="黑体" panose="02010609060101010101" charset="-122"/>
            </a:endParaRPr>
          </a:p>
        </p:txBody>
      </p:sp>
      <p:sp>
        <p:nvSpPr>
          <p:cNvPr id="22" name="矩形 27"/>
          <p:cNvSpPr/>
          <p:nvPr/>
        </p:nvSpPr>
        <p:spPr>
          <a:xfrm flipH="1">
            <a:off x="614680" y="1379593"/>
            <a:ext cx="7561050" cy="5045292"/>
          </a:xfrm>
          <a:custGeom>
            <a:avLst/>
            <a:gdLst>
              <a:gd name="connsiteX0" fmla="*/ 0 w 6248400"/>
              <a:gd name="connsiteY0" fmla="*/ 0 h 6959600"/>
              <a:gd name="connsiteX1" fmla="*/ 6248400 w 6248400"/>
              <a:gd name="connsiteY1" fmla="*/ 0 h 6959600"/>
              <a:gd name="connsiteX2" fmla="*/ 6248400 w 6248400"/>
              <a:gd name="connsiteY2" fmla="*/ 6959600 h 6959600"/>
              <a:gd name="connsiteX3" fmla="*/ 0 w 6248400"/>
              <a:gd name="connsiteY3" fmla="*/ 6959600 h 6959600"/>
              <a:gd name="connsiteX4" fmla="*/ 0 w 6248400"/>
              <a:gd name="connsiteY4" fmla="*/ 0 h 6959600"/>
              <a:gd name="connsiteX0-1" fmla="*/ 3009900 w 9258300"/>
              <a:gd name="connsiteY0-2" fmla="*/ 0 h 6959600"/>
              <a:gd name="connsiteX1-3" fmla="*/ 9258300 w 9258300"/>
              <a:gd name="connsiteY1-4" fmla="*/ 0 h 6959600"/>
              <a:gd name="connsiteX2-5" fmla="*/ 9258300 w 9258300"/>
              <a:gd name="connsiteY2-6" fmla="*/ 6959600 h 6959600"/>
              <a:gd name="connsiteX3-7" fmla="*/ 0 w 9258300"/>
              <a:gd name="connsiteY3-8" fmla="*/ 6959600 h 6959600"/>
              <a:gd name="connsiteX4-9" fmla="*/ 3009900 w 9258300"/>
              <a:gd name="connsiteY4-10" fmla="*/ 0 h 6959600"/>
              <a:gd name="connsiteX0-11" fmla="*/ 3009900 w 9258300"/>
              <a:gd name="connsiteY0-12" fmla="*/ 0 h 6959600"/>
              <a:gd name="connsiteX1-13" fmla="*/ 9258300 w 9258300"/>
              <a:gd name="connsiteY1-14" fmla="*/ 0 h 6959600"/>
              <a:gd name="connsiteX2-15" fmla="*/ 9258300 w 9258300"/>
              <a:gd name="connsiteY2-16" fmla="*/ 4419600 h 6959600"/>
              <a:gd name="connsiteX3-17" fmla="*/ 9258300 w 9258300"/>
              <a:gd name="connsiteY3-18" fmla="*/ 6959600 h 6959600"/>
              <a:gd name="connsiteX4-19" fmla="*/ 0 w 9258300"/>
              <a:gd name="connsiteY4-20" fmla="*/ 6959600 h 6959600"/>
              <a:gd name="connsiteX5" fmla="*/ 3009900 w 9258300"/>
              <a:gd name="connsiteY5" fmla="*/ 0 h 6959600"/>
              <a:gd name="connsiteX0-21" fmla="*/ 3009900 w 9258300"/>
              <a:gd name="connsiteY0-22" fmla="*/ 0 h 6959600"/>
              <a:gd name="connsiteX1-23" fmla="*/ 9258300 w 9258300"/>
              <a:gd name="connsiteY1-24" fmla="*/ 0 h 6959600"/>
              <a:gd name="connsiteX2-25" fmla="*/ 9258300 w 9258300"/>
              <a:gd name="connsiteY2-26" fmla="*/ 4419600 h 6959600"/>
              <a:gd name="connsiteX3-27" fmla="*/ 7886700 w 9258300"/>
              <a:gd name="connsiteY3-28" fmla="*/ 6858000 h 6959600"/>
              <a:gd name="connsiteX4-29" fmla="*/ 0 w 9258300"/>
              <a:gd name="connsiteY4-30" fmla="*/ 6959600 h 6959600"/>
              <a:gd name="connsiteX5-31" fmla="*/ 3009900 w 9258300"/>
              <a:gd name="connsiteY5-32" fmla="*/ 0 h 6959600"/>
              <a:gd name="connsiteX0-33" fmla="*/ 3009900 w 9258300"/>
              <a:gd name="connsiteY0-34" fmla="*/ 0 h 6959600"/>
              <a:gd name="connsiteX1-35" fmla="*/ 9258300 w 9258300"/>
              <a:gd name="connsiteY1-36" fmla="*/ 0 h 6959600"/>
              <a:gd name="connsiteX2-37" fmla="*/ 9258300 w 9258300"/>
              <a:gd name="connsiteY2-38" fmla="*/ 4419600 h 6959600"/>
              <a:gd name="connsiteX3-39" fmla="*/ 7950200 w 9258300"/>
              <a:gd name="connsiteY3-40" fmla="*/ 6946900 h 6959600"/>
              <a:gd name="connsiteX4-41" fmla="*/ 0 w 9258300"/>
              <a:gd name="connsiteY4-42" fmla="*/ 6959600 h 6959600"/>
              <a:gd name="connsiteX5-43" fmla="*/ 3009900 w 9258300"/>
              <a:gd name="connsiteY5-44" fmla="*/ 0 h 6959600"/>
              <a:gd name="connsiteX0-45" fmla="*/ 3187700 w 9436100"/>
              <a:gd name="connsiteY0-46" fmla="*/ 0 h 6946900"/>
              <a:gd name="connsiteX1-47" fmla="*/ 9436100 w 9436100"/>
              <a:gd name="connsiteY1-48" fmla="*/ 0 h 6946900"/>
              <a:gd name="connsiteX2-49" fmla="*/ 9436100 w 9436100"/>
              <a:gd name="connsiteY2-50" fmla="*/ 4419600 h 6946900"/>
              <a:gd name="connsiteX3-51" fmla="*/ 8128000 w 9436100"/>
              <a:gd name="connsiteY3-52" fmla="*/ 6946900 h 6946900"/>
              <a:gd name="connsiteX4-53" fmla="*/ 0 w 9436100"/>
              <a:gd name="connsiteY4-54" fmla="*/ 6934200 h 6946900"/>
              <a:gd name="connsiteX5-55" fmla="*/ 3187700 w 9436100"/>
              <a:gd name="connsiteY5-56" fmla="*/ 0 h 6946900"/>
              <a:gd name="connsiteX0-57" fmla="*/ 3187700 w 9436100"/>
              <a:gd name="connsiteY0-58" fmla="*/ 0 h 6946900"/>
              <a:gd name="connsiteX1-59" fmla="*/ 9436100 w 9436100"/>
              <a:gd name="connsiteY1-60" fmla="*/ 0 h 6946900"/>
              <a:gd name="connsiteX2-61" fmla="*/ 9436100 w 9436100"/>
              <a:gd name="connsiteY2-62" fmla="*/ 4043585 h 6946900"/>
              <a:gd name="connsiteX3-63" fmla="*/ 8128000 w 9436100"/>
              <a:gd name="connsiteY3-64" fmla="*/ 6946900 h 6946900"/>
              <a:gd name="connsiteX4-65" fmla="*/ 0 w 9436100"/>
              <a:gd name="connsiteY4-66" fmla="*/ 6934200 h 6946900"/>
              <a:gd name="connsiteX5-67" fmla="*/ 3187700 w 9436100"/>
              <a:gd name="connsiteY5-68" fmla="*/ 0 h 6946900"/>
              <a:gd name="connsiteX0-69" fmla="*/ 3187700 w 9436100"/>
              <a:gd name="connsiteY0-70" fmla="*/ 0 h 6946900"/>
              <a:gd name="connsiteX1-71" fmla="*/ 9436100 w 9436100"/>
              <a:gd name="connsiteY1-72" fmla="*/ 0 h 6946900"/>
              <a:gd name="connsiteX2-73" fmla="*/ 9436100 w 9436100"/>
              <a:gd name="connsiteY2-74" fmla="*/ 4035965 h 6946900"/>
              <a:gd name="connsiteX3-75" fmla="*/ 8128000 w 9436100"/>
              <a:gd name="connsiteY3-76" fmla="*/ 6946900 h 6946900"/>
              <a:gd name="connsiteX4-77" fmla="*/ 0 w 9436100"/>
              <a:gd name="connsiteY4-78" fmla="*/ 6934200 h 6946900"/>
              <a:gd name="connsiteX5-79" fmla="*/ 3187700 w 9436100"/>
              <a:gd name="connsiteY5-80" fmla="*/ 0 h 6946900"/>
              <a:gd name="connsiteX0-81" fmla="*/ 3187700 w 9436100"/>
              <a:gd name="connsiteY0-82" fmla="*/ 0 h 6934200"/>
              <a:gd name="connsiteX1-83" fmla="*/ 9436100 w 9436100"/>
              <a:gd name="connsiteY1-84" fmla="*/ 0 h 6934200"/>
              <a:gd name="connsiteX2-85" fmla="*/ 9436100 w 9436100"/>
              <a:gd name="connsiteY2-86" fmla="*/ 4035965 h 6934200"/>
              <a:gd name="connsiteX3-87" fmla="*/ 8376571 w 9436100"/>
              <a:gd name="connsiteY3-88" fmla="*/ 6237599 h 6934200"/>
              <a:gd name="connsiteX4-89" fmla="*/ 0 w 9436100"/>
              <a:gd name="connsiteY4-90" fmla="*/ 6934200 h 6934200"/>
              <a:gd name="connsiteX5-91" fmla="*/ 3187700 w 9436100"/>
              <a:gd name="connsiteY5-92" fmla="*/ 0 h 6934200"/>
              <a:gd name="connsiteX0-93" fmla="*/ 2876988 w 9125388"/>
              <a:gd name="connsiteY0-94" fmla="*/ 0 h 6250536"/>
              <a:gd name="connsiteX1-95" fmla="*/ 9125388 w 9125388"/>
              <a:gd name="connsiteY1-96" fmla="*/ 0 h 6250536"/>
              <a:gd name="connsiteX2-97" fmla="*/ 9125388 w 9125388"/>
              <a:gd name="connsiteY2-98" fmla="*/ 4035965 h 6250536"/>
              <a:gd name="connsiteX3-99" fmla="*/ 8065859 w 9125388"/>
              <a:gd name="connsiteY3-100" fmla="*/ 6237599 h 6250536"/>
              <a:gd name="connsiteX4-101" fmla="*/ 0 w 9125388"/>
              <a:gd name="connsiteY4-102" fmla="*/ 6250536 h 6250536"/>
              <a:gd name="connsiteX5-103" fmla="*/ 2876988 w 9125388"/>
              <a:gd name="connsiteY5-104" fmla="*/ 0 h 6250536"/>
              <a:gd name="connsiteX0-105" fmla="*/ 2876988 w 9125388"/>
              <a:gd name="connsiteY0-106" fmla="*/ 0 h 6254691"/>
              <a:gd name="connsiteX1-107" fmla="*/ 9125388 w 9125388"/>
              <a:gd name="connsiteY1-108" fmla="*/ 0 h 6254691"/>
              <a:gd name="connsiteX2-109" fmla="*/ 9125388 w 9125388"/>
              <a:gd name="connsiteY2-110" fmla="*/ 4035965 h 6254691"/>
              <a:gd name="connsiteX3-111" fmla="*/ 8056982 w 9125388"/>
              <a:gd name="connsiteY3-112" fmla="*/ 6254691 h 6254691"/>
              <a:gd name="connsiteX4-113" fmla="*/ 0 w 9125388"/>
              <a:gd name="connsiteY4-114" fmla="*/ 6250536 h 6254691"/>
              <a:gd name="connsiteX5-115" fmla="*/ 2876988 w 9125388"/>
              <a:gd name="connsiteY5-116" fmla="*/ 0 h 6254691"/>
              <a:gd name="connsiteX0-117" fmla="*/ 2869598 w 9125388"/>
              <a:gd name="connsiteY0-118" fmla="*/ 0 h 6254691"/>
              <a:gd name="connsiteX1-119" fmla="*/ 9125388 w 9125388"/>
              <a:gd name="connsiteY1-120" fmla="*/ 0 h 6254691"/>
              <a:gd name="connsiteX2-121" fmla="*/ 9125388 w 9125388"/>
              <a:gd name="connsiteY2-122" fmla="*/ 4035965 h 6254691"/>
              <a:gd name="connsiteX3-123" fmla="*/ 8056982 w 9125388"/>
              <a:gd name="connsiteY3-124" fmla="*/ 6254691 h 6254691"/>
              <a:gd name="connsiteX4-125" fmla="*/ 0 w 9125388"/>
              <a:gd name="connsiteY4-126" fmla="*/ 6250536 h 6254691"/>
              <a:gd name="connsiteX5-127" fmla="*/ 2869598 w 9125388"/>
              <a:gd name="connsiteY5-128" fmla="*/ 0 h 6254691"/>
              <a:gd name="connsiteX0-129" fmla="*/ 2858513 w 9125388"/>
              <a:gd name="connsiteY0-130" fmla="*/ 0 h 6254691"/>
              <a:gd name="connsiteX1-131" fmla="*/ 9125388 w 9125388"/>
              <a:gd name="connsiteY1-132" fmla="*/ 0 h 6254691"/>
              <a:gd name="connsiteX2-133" fmla="*/ 9125388 w 9125388"/>
              <a:gd name="connsiteY2-134" fmla="*/ 4035965 h 6254691"/>
              <a:gd name="connsiteX3-135" fmla="*/ 8056982 w 9125388"/>
              <a:gd name="connsiteY3-136" fmla="*/ 6254691 h 6254691"/>
              <a:gd name="connsiteX4-137" fmla="*/ 0 w 9125388"/>
              <a:gd name="connsiteY4-138" fmla="*/ 6250536 h 6254691"/>
              <a:gd name="connsiteX5-139" fmla="*/ 2858513 w 9125388"/>
              <a:gd name="connsiteY5-140" fmla="*/ 0 h 6254691"/>
              <a:gd name="connsiteX0-141" fmla="*/ 2852969 w 9125388"/>
              <a:gd name="connsiteY0-142" fmla="*/ 0 h 6254691"/>
              <a:gd name="connsiteX1-143" fmla="*/ 9125388 w 9125388"/>
              <a:gd name="connsiteY1-144" fmla="*/ 0 h 6254691"/>
              <a:gd name="connsiteX2-145" fmla="*/ 9125388 w 9125388"/>
              <a:gd name="connsiteY2-146" fmla="*/ 4035965 h 6254691"/>
              <a:gd name="connsiteX3-147" fmla="*/ 8056982 w 9125388"/>
              <a:gd name="connsiteY3-148" fmla="*/ 6254691 h 6254691"/>
              <a:gd name="connsiteX4-149" fmla="*/ 0 w 9125388"/>
              <a:gd name="connsiteY4-150" fmla="*/ 6250536 h 6254691"/>
              <a:gd name="connsiteX5-151" fmla="*/ 2852969 w 9125388"/>
              <a:gd name="connsiteY5-152" fmla="*/ 0 h 6254691"/>
              <a:gd name="connsiteX0-153" fmla="*/ 2527779 w 8800198"/>
              <a:gd name="connsiteY0-154" fmla="*/ 0 h 6254691"/>
              <a:gd name="connsiteX1-155" fmla="*/ 8800198 w 8800198"/>
              <a:gd name="connsiteY1-156" fmla="*/ 0 h 6254691"/>
              <a:gd name="connsiteX2-157" fmla="*/ 8800198 w 8800198"/>
              <a:gd name="connsiteY2-158" fmla="*/ 4035965 h 6254691"/>
              <a:gd name="connsiteX3-159" fmla="*/ 7731792 w 8800198"/>
              <a:gd name="connsiteY3-160" fmla="*/ 6254691 h 6254691"/>
              <a:gd name="connsiteX4-161" fmla="*/ 0 w 8800198"/>
              <a:gd name="connsiteY4-162" fmla="*/ 5652527 h 6254691"/>
              <a:gd name="connsiteX5-163" fmla="*/ 2527779 w 8800198"/>
              <a:gd name="connsiteY5-164" fmla="*/ 0 h 6254691"/>
              <a:gd name="connsiteX0-165" fmla="*/ 2527779 w 8800198"/>
              <a:gd name="connsiteY0-166" fmla="*/ 0 h 5685158"/>
              <a:gd name="connsiteX1-167" fmla="*/ 8800198 w 8800198"/>
              <a:gd name="connsiteY1-168" fmla="*/ 0 h 5685158"/>
              <a:gd name="connsiteX2-169" fmla="*/ 8800198 w 8800198"/>
              <a:gd name="connsiteY2-170" fmla="*/ 4035965 h 5685158"/>
              <a:gd name="connsiteX3-171" fmla="*/ 7983076 w 8800198"/>
              <a:gd name="connsiteY3-172" fmla="*/ 5685158 h 5685158"/>
              <a:gd name="connsiteX4-173" fmla="*/ 0 w 8800198"/>
              <a:gd name="connsiteY4-174" fmla="*/ 5652527 h 5685158"/>
              <a:gd name="connsiteX5-175" fmla="*/ 2527779 w 8800198"/>
              <a:gd name="connsiteY5-176" fmla="*/ 0 h 5685158"/>
              <a:gd name="connsiteX0-177" fmla="*/ 2527779 w 8800198"/>
              <a:gd name="connsiteY0-178" fmla="*/ 0 h 5665996"/>
              <a:gd name="connsiteX1-179" fmla="*/ 8800198 w 8800198"/>
              <a:gd name="connsiteY1-180" fmla="*/ 0 h 5665996"/>
              <a:gd name="connsiteX2-181" fmla="*/ 8800198 w 8800198"/>
              <a:gd name="connsiteY2-182" fmla="*/ 4035965 h 5665996"/>
              <a:gd name="connsiteX3-183" fmla="*/ 7953237 w 8800198"/>
              <a:gd name="connsiteY3-184" fmla="*/ 5665996 h 5665996"/>
              <a:gd name="connsiteX4-185" fmla="*/ 0 w 8800198"/>
              <a:gd name="connsiteY4-186" fmla="*/ 5652527 h 5665996"/>
              <a:gd name="connsiteX5-187" fmla="*/ 2527779 w 8800198"/>
              <a:gd name="connsiteY5-188" fmla="*/ 0 h 5665996"/>
              <a:gd name="connsiteX0-189" fmla="*/ 2527779 w 8800198"/>
              <a:gd name="connsiteY0-190" fmla="*/ 0 h 5652527"/>
              <a:gd name="connsiteX1-191" fmla="*/ 8800198 w 8800198"/>
              <a:gd name="connsiteY1-192" fmla="*/ 0 h 5652527"/>
              <a:gd name="connsiteX2-193" fmla="*/ 8800198 w 8800198"/>
              <a:gd name="connsiteY2-194" fmla="*/ 4035965 h 5652527"/>
              <a:gd name="connsiteX3-195" fmla="*/ 7963184 w 8800198"/>
              <a:gd name="connsiteY3-196" fmla="*/ 5646835 h 5652527"/>
              <a:gd name="connsiteX4-197" fmla="*/ 0 w 8800198"/>
              <a:gd name="connsiteY4-198" fmla="*/ 5652527 h 5652527"/>
              <a:gd name="connsiteX5-199" fmla="*/ 2527779 w 8800198"/>
              <a:gd name="connsiteY5-200" fmla="*/ 0 h 5652527"/>
              <a:gd name="connsiteX0-201" fmla="*/ 2527779 w 8800198"/>
              <a:gd name="connsiteY0-202" fmla="*/ 0 h 5652527"/>
              <a:gd name="connsiteX1-203" fmla="*/ 8800198 w 8800198"/>
              <a:gd name="connsiteY1-204" fmla="*/ 0 h 5652527"/>
              <a:gd name="connsiteX2-205" fmla="*/ 8800198 w 8800198"/>
              <a:gd name="connsiteY2-206" fmla="*/ 4035965 h 5652527"/>
              <a:gd name="connsiteX3-207" fmla="*/ 7963184 w 8800198"/>
              <a:gd name="connsiteY3-208" fmla="*/ 5646835 h 5652527"/>
              <a:gd name="connsiteX4-209" fmla="*/ 0 w 8800198"/>
              <a:gd name="connsiteY4-210" fmla="*/ 5652527 h 5652527"/>
              <a:gd name="connsiteX5-211" fmla="*/ 2527779 w 8800198"/>
              <a:gd name="connsiteY5-212" fmla="*/ 0 h 5652527"/>
              <a:gd name="connsiteX0-213" fmla="*/ 2527779 w 8800198"/>
              <a:gd name="connsiteY0-214" fmla="*/ 0 h 5656416"/>
              <a:gd name="connsiteX1-215" fmla="*/ 8800198 w 8800198"/>
              <a:gd name="connsiteY1-216" fmla="*/ 0 h 5656416"/>
              <a:gd name="connsiteX2-217" fmla="*/ 8800198 w 8800198"/>
              <a:gd name="connsiteY2-218" fmla="*/ 4035965 h 5656416"/>
              <a:gd name="connsiteX3-219" fmla="*/ 7963184 w 8800198"/>
              <a:gd name="connsiteY3-220" fmla="*/ 5656416 h 5656416"/>
              <a:gd name="connsiteX4-221" fmla="*/ 0 w 8800198"/>
              <a:gd name="connsiteY4-222" fmla="*/ 5652527 h 5656416"/>
              <a:gd name="connsiteX5-223" fmla="*/ 2527779 w 8800198"/>
              <a:gd name="connsiteY5-224" fmla="*/ 0 h 5656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8800198" h="5656416">
                <a:moveTo>
                  <a:pt x="2527779" y="0"/>
                </a:moveTo>
                <a:lnTo>
                  <a:pt x="8800198" y="0"/>
                </a:lnTo>
                <a:lnTo>
                  <a:pt x="8800198" y="4035965"/>
                </a:lnTo>
                <a:lnTo>
                  <a:pt x="7963184" y="5656416"/>
                </a:lnTo>
                <a:lnTo>
                  <a:pt x="0" y="5652527"/>
                </a:lnTo>
                <a:lnTo>
                  <a:pt x="2527779" y="0"/>
                </a:lnTo>
                <a:close/>
              </a:path>
            </a:pathLst>
          </a:custGeom>
          <a:gradFill flip="none" rotWithShape="1">
            <a:gsLst>
              <a:gs pos="0">
                <a:schemeClr val="accent1">
                  <a:alpha val="0"/>
                </a:schemeClr>
              </a:gs>
              <a:gs pos="100000">
                <a:schemeClr val="tx1">
                  <a:alpha val="3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3" name="矩形 22"/>
          <p:cNvSpPr/>
          <p:nvPr/>
        </p:nvSpPr>
        <p:spPr>
          <a:xfrm>
            <a:off x="457200" y="914400"/>
            <a:ext cx="5736050" cy="3597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4" name="矩形 23"/>
          <p:cNvSpPr/>
          <p:nvPr/>
        </p:nvSpPr>
        <p:spPr>
          <a:xfrm rot="10800000" flipV="1">
            <a:off x="635000" y="914401"/>
            <a:ext cx="5363751" cy="99201"/>
          </a:xfrm>
          <a:prstGeom prst="rect">
            <a:avLst/>
          </a:prstGeom>
          <a:solidFill>
            <a:srgbClr val="2A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cxnSp>
        <p:nvCxnSpPr>
          <p:cNvPr id="25" name="直接连接符 24"/>
          <p:cNvCxnSpPr/>
          <p:nvPr/>
        </p:nvCxnSpPr>
        <p:spPr>
          <a:xfrm>
            <a:off x="1184327" y="2514600"/>
            <a:ext cx="4265097"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文本框 9"/>
          <p:cNvSpPr txBox="1"/>
          <p:nvPr/>
        </p:nvSpPr>
        <p:spPr>
          <a:xfrm>
            <a:off x="457200" y="1295400"/>
            <a:ext cx="5736051" cy="2077492"/>
          </a:xfrm>
          <a:prstGeom prst="rect">
            <a:avLst/>
          </a:prstGeom>
          <a:noFill/>
        </p:spPr>
        <p:txBody>
          <a:bodyPr wrap="square" lIns="91440" tIns="45720" rIns="91440" bIns="45720" rtlCol="0">
            <a:spAutoFit/>
          </a:bodyPr>
          <a:lstStyle/>
          <a:p>
            <a:pPr marL="0" lvl="1" algn="ctr"/>
            <a:r>
              <a:rPr lang="zh-CN" altLang="en-US" sz="6600" spc="400" dirty="0">
                <a:solidFill>
                  <a:schemeClr val="accent1">
                    <a:lumMod val="75000"/>
                  </a:schemeClr>
                </a:solidFill>
                <a:latin typeface="黑体" panose="02010609060101010101" charset="-122"/>
                <a:ea typeface="黑体" panose="02010609060101010101" charset="-122"/>
                <a:cs typeface="黑体" panose="02010609060101010101" charset="-122"/>
              </a:rPr>
              <a:t>融资需求</a:t>
            </a:r>
            <a:endParaRPr lang="en-US" altLang="zh-CN" sz="6600" spc="400" dirty="0">
              <a:solidFill>
                <a:schemeClr val="accent1">
                  <a:lumMod val="75000"/>
                </a:schemeClr>
              </a:solidFill>
              <a:latin typeface="黑体" panose="02010609060101010101" charset="-122"/>
              <a:ea typeface="黑体" panose="02010609060101010101" charset="-122"/>
              <a:cs typeface="黑体" panose="02010609060101010101" charset="-122"/>
            </a:endParaRPr>
          </a:p>
          <a:p>
            <a:pPr marL="0" lvl="1" algn="ctr"/>
            <a:endParaRPr lang="en-US" altLang="zh-CN" sz="2000" spc="400" dirty="0">
              <a:solidFill>
                <a:schemeClr val="accent1">
                  <a:lumMod val="75000"/>
                </a:schemeClr>
              </a:solidFill>
              <a:latin typeface="黑体" panose="02010609060101010101" charset="-122"/>
              <a:ea typeface="黑体" panose="02010609060101010101" charset="-122"/>
              <a:cs typeface="黑体" panose="02010609060101010101" charset="-122"/>
            </a:endParaRPr>
          </a:p>
          <a:p>
            <a:pPr marL="0" lvl="1" algn="ctr"/>
            <a:endParaRPr lang="en-US" altLang="zh-CN" sz="2000" spc="400" dirty="0">
              <a:solidFill>
                <a:schemeClr val="accent1">
                  <a:lumMod val="75000"/>
                </a:schemeClr>
              </a:solidFill>
              <a:latin typeface="黑体" panose="02010609060101010101" charset="-122"/>
              <a:ea typeface="黑体" panose="02010609060101010101" charset="-122"/>
              <a:cs typeface="黑体" panose="02010609060101010101" charset="-122"/>
            </a:endParaRPr>
          </a:p>
          <a:p>
            <a:pPr marL="0" lvl="1" algn="ctr"/>
            <a:r>
              <a:rPr lang="zh-CN" altLang="en-US" sz="2300" b="1" spc="400" dirty="0">
                <a:latin typeface="微软雅黑" panose="020B0503020204020204" pitchFamily="34" charset="-122"/>
                <a:ea typeface="微软雅黑" panose="020B0503020204020204" pitchFamily="34" charset="-122"/>
                <a:cs typeface="黑体" panose="02010609060101010101" charset="-122"/>
              </a:rPr>
              <a:t>本项目现已签约三笔共计</a:t>
            </a:r>
            <a:r>
              <a:rPr lang="en-US" altLang="zh-CN" sz="2300" b="1" spc="400" dirty="0">
                <a:latin typeface="微软雅黑" panose="020B0503020204020204" pitchFamily="34" charset="-122"/>
                <a:ea typeface="微软雅黑" panose="020B0503020204020204" pitchFamily="34" charset="-122"/>
                <a:cs typeface="黑体" panose="02010609060101010101" charset="-122"/>
              </a:rPr>
              <a:t>4.8</a:t>
            </a:r>
            <a:r>
              <a:rPr lang="zh-CN" altLang="en-US" sz="2300" b="1" spc="400" dirty="0">
                <a:latin typeface="微软雅黑" panose="020B0503020204020204" pitchFamily="34" charset="-122"/>
                <a:ea typeface="微软雅黑" panose="020B0503020204020204" pitchFamily="34" charset="-122"/>
                <a:cs typeface="黑体" panose="02010609060101010101" charset="-122"/>
              </a:rPr>
              <a:t>亿投资</a:t>
            </a:r>
          </a:p>
        </p:txBody>
      </p:sp>
      <p:sp>
        <p:nvSpPr>
          <p:cNvPr id="2" name="标题 1">
            <a:extLst>
              <a:ext uri="{FF2B5EF4-FFF2-40B4-BE49-F238E27FC236}">
                <a16:creationId xmlns:a16="http://schemas.microsoft.com/office/drawing/2014/main" id="{181E7A98-C142-DE9A-A1C3-497E318219FC}"/>
              </a:ext>
            </a:extLst>
          </p:cNvPr>
          <p:cNvSpPr txBox="1">
            <a:spLocks/>
          </p:cNvSpPr>
          <p:nvPr/>
        </p:nvSpPr>
        <p:spPr>
          <a:xfrm>
            <a:off x="685800" y="3886201"/>
            <a:ext cx="10869201" cy="2285999"/>
          </a:xfrm>
          <a:prstGeom prst="rect">
            <a:avLst/>
          </a:prstGeom>
        </p:spPr>
        <p:txBody>
          <a:bodyPr>
            <a:noAutofit/>
          </a:bodyPr>
          <a:lstStyle>
            <a:lvl1pPr>
              <a:defRPr>
                <a:latin typeface="+mj-lt"/>
                <a:ea typeface="黑体" panose="02010609060101010101" charset="-122"/>
                <a:cs typeface="+mj-cs"/>
              </a:defRPr>
            </a:lvl1pPr>
          </a:lstStyle>
          <a:p>
            <a:pPr indent="457200">
              <a:lnSpc>
                <a:spcPts val="2900"/>
              </a:lnSpc>
            </a:pPr>
            <a:r>
              <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四</a:t>
            </a:r>
            <a:r>
              <a:rPr lang="zh-CN" altLang="en-US"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模块</a:t>
            </a:r>
            <a:r>
              <a:rPr lang="en-US" altLang="zh-CN" sz="2400" kern="100" dirty="0">
                <a:solidFill>
                  <a:schemeClr val="tx1"/>
                </a:solidFill>
                <a:latin typeface="Arial Black" panose="020B0A04020102020204" pitchFamily="34" charset="0"/>
                <a:ea typeface="宋体" panose="02010600030101010101" pitchFamily="2" charset="-122"/>
                <a:cs typeface="Times New Roman" panose="02020603050405020304" pitchFamily="18" charset="0"/>
              </a:rPr>
              <a:t>8</a:t>
            </a:r>
            <a:r>
              <a:rPr lang="zh-CN" altLang="zh-CN" sz="2400" kern="100" dirty="0">
                <a:solidFill>
                  <a:schemeClr val="tx1"/>
                </a:solidFill>
                <a:latin typeface="Arial Black" panose="020B0A04020102020204" pitchFamily="34" charset="0"/>
                <a:ea typeface="宋体" panose="02010600030101010101" pitchFamily="2" charset="-122"/>
                <a:cs typeface="Times New Roman" panose="02020603050405020304" pitchFamily="18" charset="0"/>
              </a:rPr>
              <a:t>万</a:t>
            </a:r>
            <a:r>
              <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千瓦</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验证</a:t>
            </a:r>
            <a:r>
              <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工程总投资约</a:t>
            </a:r>
            <a:r>
              <a:rPr lang="zh-CN" altLang="en-US"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需</a:t>
            </a:r>
            <a:r>
              <a:rPr lang="zh-CN" altLang="en-US"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八千万，</a:t>
            </a:r>
            <a:r>
              <a:rPr lang="zh-CN" altLang="en-US" sz="24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年发电量</a:t>
            </a:r>
            <a:r>
              <a:rPr lang="en-US" altLang="zh-CN" sz="24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7</a:t>
            </a:r>
            <a:r>
              <a:rPr lang="zh-CN" altLang="en-US" sz="24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亿度，利润约</a:t>
            </a:r>
            <a:r>
              <a:rPr lang="en-US" altLang="zh-CN"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亿；</a:t>
            </a:r>
            <a:endParaRPr lang="en-US" altLang="zh-CN"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ts val="2900"/>
              </a:lnSpc>
            </a:pPr>
            <a:endParaRPr lang="en-US" altLang="zh-CN" sz="2400" b="1" kern="100" dirty="0">
              <a:latin typeface="Arial Black" panose="020B0A04020102020204" pitchFamily="34" charset="0"/>
              <a:ea typeface="宋体" panose="02010600030101010101" pitchFamily="2" charset="-122"/>
              <a:cs typeface="Times New Roman" panose="02020603050405020304" pitchFamily="18" charset="0"/>
            </a:endParaRPr>
          </a:p>
          <a:p>
            <a:pPr indent="457200">
              <a:lnSpc>
                <a:spcPts val="2900"/>
              </a:lnSpc>
            </a:pPr>
            <a:r>
              <a:rPr lang="zh-CN" altLang="en-US"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十模块</a:t>
            </a:r>
            <a:r>
              <a:rPr lang="en-US" altLang="zh-CN" sz="2400" kern="100" dirty="0">
                <a:solidFill>
                  <a:schemeClr val="tx1"/>
                </a:solidFill>
                <a:latin typeface="Arial Black" panose="020B0A04020102020204" pitchFamily="34" charset="0"/>
                <a:ea typeface="宋体" panose="02010600030101010101" pitchFamily="2" charset="-122"/>
                <a:cs typeface="Times New Roman" panose="02020603050405020304" pitchFamily="18" charset="0"/>
              </a:rPr>
              <a:t>260</a:t>
            </a:r>
            <a:r>
              <a:rPr lang="zh-CN" altLang="en-US" sz="2400" kern="100" dirty="0">
                <a:solidFill>
                  <a:schemeClr val="tx1"/>
                </a:solidFill>
                <a:latin typeface="Arial Black" panose="020B0A04020102020204" pitchFamily="34" charset="0"/>
                <a:ea typeface="宋体" panose="02010600030101010101" pitchFamily="2" charset="-122"/>
                <a:cs typeface="Times New Roman" panose="02020603050405020304" pitchFamily="18" charset="0"/>
              </a:rPr>
              <a:t>兆</a:t>
            </a:r>
            <a:r>
              <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瓦</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验证</a:t>
            </a:r>
            <a:r>
              <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工程总投资约</a:t>
            </a:r>
            <a:r>
              <a:rPr lang="zh-CN" altLang="en-US"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需</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二亿</a:t>
            </a:r>
            <a:r>
              <a:rPr lang="zh-CN" altLang="en-US"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年发电量</a:t>
            </a:r>
            <a:r>
              <a:rPr lang="en-US" altLang="zh-CN" sz="24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23</a:t>
            </a:r>
            <a:r>
              <a:rPr lang="zh-CN" altLang="en-US" sz="24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亿度，利润约</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亿</a:t>
            </a:r>
            <a:r>
              <a:rPr lang="zh-CN" altLang="en-US" sz="2400" b="1" kern="100" dirty="0">
                <a:solidFill>
                  <a:schemeClr val="tx1"/>
                </a:solidFill>
                <a:latin typeface="Arial Black" panose="020B0A04020102020204" pitchFamily="34" charset="0"/>
                <a:ea typeface="宋体" panose="02010600030101010101" pitchFamily="2" charset="-122"/>
                <a:cs typeface="Times New Roman" panose="02020603050405020304" pitchFamily="18" charset="0"/>
              </a:rPr>
              <a:t>；</a:t>
            </a:r>
            <a:r>
              <a:rPr lang="en-US" altLang="zh-CN" sz="2400" b="1" kern="100" dirty="0">
                <a:solidFill>
                  <a:sysClr val="windowText" lastClr="000000"/>
                </a:solidFill>
                <a:latin typeface="Arial Black" panose="020B0A04020102020204" pitchFamily="34" charset="0"/>
                <a:ea typeface="宋体" panose="02010600030101010101" pitchFamily="2" charset="-122"/>
                <a:cs typeface="Times New Roman" panose="02020603050405020304" pitchFamily="18" charset="0"/>
              </a:rPr>
              <a:t>…… </a:t>
            </a:r>
            <a:r>
              <a:rPr lang="zh-CN" altLang="en-US" sz="2400" b="1" kern="100" dirty="0">
                <a:solidFill>
                  <a:sysClr val="windowText" lastClr="000000"/>
                </a:solidFill>
                <a:latin typeface="Arial Black" panose="020B0A04020102020204" pitchFamily="34" charset="0"/>
                <a:ea typeface="宋体" panose="02010600030101010101" pitchFamily="2" charset="-122"/>
                <a:cs typeface="Times New Roman" panose="02020603050405020304" pitchFamily="18" charset="0"/>
              </a:rPr>
              <a:t>。 </a:t>
            </a:r>
            <a:r>
              <a:rPr lang="zh-CN" altLang="en-US" sz="2400" b="1" kern="100" dirty="0">
                <a:solidFill>
                  <a:srgbClr val="FF0000"/>
                </a:solidFill>
                <a:latin typeface="Arial Black" panose="020B0A04020102020204" pitchFamily="34" charset="0"/>
                <a:ea typeface="宋体" panose="02010600030101010101" pitchFamily="2" charset="-122"/>
                <a:cs typeface="Times New Roman" panose="02020603050405020304" pitchFamily="18" charset="0"/>
              </a:rPr>
              <a:t>投资额与收益率成正比！</a:t>
            </a:r>
            <a:endParaRPr lang="en-US" altLang="zh-CN" sz="2400" b="1" kern="100" dirty="0">
              <a:solidFill>
                <a:srgbClr val="FF0000"/>
              </a:solidFill>
              <a:latin typeface="Arial Black" panose="020B0A04020102020204" pitchFamily="34" charset="0"/>
              <a:ea typeface="宋体" panose="02010600030101010101" pitchFamily="2" charset="-122"/>
              <a:cs typeface="Times New Roman" panose="02020603050405020304" pitchFamily="18" charset="0"/>
            </a:endParaRPr>
          </a:p>
          <a:p>
            <a:pPr indent="457200">
              <a:lnSpc>
                <a:spcPts val="2900"/>
              </a:lnSpc>
            </a:pPr>
            <a:endParaRPr lang="en-US" altLang="zh-CN" sz="2400" b="1" kern="100" dirty="0">
              <a:solidFill>
                <a:srgbClr val="FF0000"/>
              </a:solidFill>
              <a:latin typeface="Arial Black" panose="020B0A04020102020204" pitchFamily="34" charset="0"/>
              <a:ea typeface="宋体" panose="02010600030101010101" pitchFamily="2" charset="-122"/>
              <a:cs typeface="Times New Roman" panose="02020603050405020304" pitchFamily="18" charset="0"/>
            </a:endParaRPr>
          </a:p>
          <a:p>
            <a:pPr indent="457200">
              <a:lnSpc>
                <a:spcPts val="2900"/>
              </a:lnSpc>
            </a:pPr>
            <a:r>
              <a:rPr lang="zh-CN" altLang="en-US" sz="4000" b="1" kern="1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本项目投资一次，</a:t>
            </a:r>
            <a:r>
              <a:rPr lang="zh-CN" altLang="en-US" sz="40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千秋万代获益。</a:t>
            </a:r>
            <a:endParaRPr lang="zh-CN" altLang="en-US" sz="4000" b="1" kern="0" dirty="0">
              <a:solidFill>
                <a:srgbClr val="FF0000"/>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D828C8FC-089E-BD04-5105-12DBA77FAE10}"/>
              </a:ext>
            </a:extLst>
          </p:cNvPr>
          <p:cNvSpPr>
            <a:spLocks noGrp="1"/>
          </p:cNvSpPr>
          <p:nvPr>
            <p:ph type="sldNum" sz="quarter" idx="12"/>
          </p:nvPr>
        </p:nvSpPr>
        <p:spPr/>
        <p:txBody>
          <a:bodyPr/>
          <a:lstStyle/>
          <a:p>
            <a:fld id="{5606C620-7D6C-46AA-AD65-E231281ECDC2}" type="slidenum">
              <a:rPr lang="zh-CN" altLang="en-US" smtClean="0"/>
              <a:t>10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350"/>
                                        <p:tgtEl>
                                          <p:spTgt spid="2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childTnLst>
                          </p:cTn>
                        </p:par>
                        <p:par>
                          <p:cTn id="18" fill="hold">
                            <p:stCondLst>
                              <p:cond delay="20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00" fill="hold"/>
                                        <p:tgtEl>
                                          <p:spTgt spid="26"/>
                                        </p:tgtEl>
                                        <p:attrNameLst>
                                          <p:attrName>ppt_x</p:attrName>
                                        </p:attrNameLst>
                                      </p:cBhvr>
                                      <p:tavLst>
                                        <p:tav tm="0">
                                          <p:val>
                                            <p:strVal val="0-#ppt_w/2"/>
                                          </p:val>
                                        </p:tav>
                                        <p:tav tm="100000">
                                          <p:val>
                                            <p:strVal val="#ppt_x"/>
                                          </p:val>
                                        </p:tav>
                                      </p:tavLst>
                                    </p:anim>
                                    <p:anim calcmode="lin" valueType="num">
                                      <p:cBhvr additive="base">
                                        <p:cTn id="22" dur="7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4100"/>
                            </p:stCondLst>
                            <p:childTnLst>
                              <p:par>
                                <p:cTn id="24" presetID="2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437132"/>
            <a:ext cx="4270248" cy="3034284"/>
          </a:xfrm>
          <a:prstGeom prst="rect">
            <a:avLst/>
          </a:prstGeom>
          <a:blipFill>
            <a:blip r:embed="rId2" cstate="print"/>
            <a:stretch>
              <a:fillRect/>
            </a:stretch>
          </a:blipFill>
        </p:spPr>
        <p:txBody>
          <a:bodyPr wrap="square" lIns="0" tIns="0" rIns="0" bIns="0" rtlCol="0"/>
          <a:lstStyle/>
          <a:p>
            <a:endParaRPr>
              <a:ea typeface="黑体" panose="02010609060101010101" charset="-122"/>
              <a:cs typeface="黑体" panose="02010609060101010101" charset="-122"/>
            </a:endParaRPr>
          </a:p>
        </p:txBody>
      </p:sp>
      <p:sp>
        <p:nvSpPr>
          <p:cNvPr id="4" name="object 4"/>
          <p:cNvSpPr/>
          <p:nvPr/>
        </p:nvSpPr>
        <p:spPr>
          <a:xfrm>
            <a:off x="7581900" y="1437132"/>
            <a:ext cx="4610100" cy="3034284"/>
          </a:xfrm>
          <a:prstGeom prst="rect">
            <a:avLst/>
          </a:prstGeom>
          <a:blipFill>
            <a:blip r:embed="rId3" cstate="print"/>
            <a:stretch>
              <a:fillRect/>
            </a:stretch>
          </a:blipFill>
        </p:spPr>
        <p:txBody>
          <a:bodyPr wrap="square" lIns="0" tIns="0" rIns="0" bIns="0" rtlCol="0"/>
          <a:lstStyle/>
          <a:p>
            <a:endParaRPr>
              <a:ea typeface="黑体" panose="02010609060101010101" charset="-122"/>
              <a:cs typeface="黑体" panose="02010609060101010101" charset="-122"/>
            </a:endParaRPr>
          </a:p>
        </p:txBody>
      </p:sp>
      <p:sp>
        <p:nvSpPr>
          <p:cNvPr id="5" name="object 5"/>
          <p:cNvSpPr txBox="1"/>
          <p:nvPr/>
        </p:nvSpPr>
        <p:spPr>
          <a:xfrm>
            <a:off x="457200" y="4619168"/>
            <a:ext cx="3312794" cy="1554272"/>
          </a:xfrm>
          <a:prstGeom prst="rect">
            <a:avLst/>
          </a:prstGeom>
        </p:spPr>
        <p:txBody>
          <a:bodyPr vert="horz" wrap="square" lIns="0" tIns="167640" rIns="0" bIns="0" rtlCol="0">
            <a:spAutoFit/>
          </a:bodyPr>
          <a:lstStyle/>
          <a:p>
            <a:pPr marL="533400">
              <a:lnSpc>
                <a:spcPct val="100000"/>
              </a:lnSpc>
              <a:spcBef>
                <a:spcPts val="1320"/>
              </a:spcBef>
            </a:pPr>
            <a:r>
              <a:rPr lang="zh-CN" altLang="en-US" b="1" dirty="0">
                <a:solidFill>
                  <a:srgbClr val="252525"/>
                </a:solidFill>
                <a:latin typeface="黑体" panose="02010609060101010101" charset="-122"/>
                <a:ea typeface="黑体" panose="02010609060101010101" charset="-122"/>
                <a:cs typeface="黑体" panose="02010609060101010101" charset="-122"/>
              </a:rPr>
              <a:t>一、筹备阶段：聘请法务、财务，拟定招标文件，进行招标并支付相关费用；支付开展业务所需行政开支，预计</a:t>
            </a:r>
            <a:r>
              <a:rPr lang="en-US" altLang="zh-CN" b="1" dirty="0">
                <a:solidFill>
                  <a:srgbClr val="252525"/>
                </a:solidFill>
                <a:latin typeface="黑体" panose="02010609060101010101" charset="-122"/>
                <a:ea typeface="黑体" panose="02010609060101010101" charset="-122"/>
                <a:cs typeface="黑体" panose="02010609060101010101" charset="-122"/>
              </a:rPr>
              <a:t>500</a:t>
            </a:r>
            <a:r>
              <a:rPr lang="zh-CN" altLang="en-US" b="1" dirty="0">
                <a:solidFill>
                  <a:srgbClr val="252525"/>
                </a:solidFill>
                <a:latin typeface="黑体" panose="02010609060101010101" charset="-122"/>
                <a:ea typeface="黑体" panose="02010609060101010101" charset="-122"/>
                <a:cs typeface="黑体" panose="02010609060101010101" charset="-122"/>
              </a:rPr>
              <a:t>万元。</a:t>
            </a:r>
            <a:endParaRPr lang="en-US" altLang="zh-CN" b="1" dirty="0">
              <a:solidFill>
                <a:srgbClr val="252525"/>
              </a:solidFill>
              <a:latin typeface="黑体" panose="02010609060101010101" charset="-122"/>
              <a:ea typeface="黑体" panose="02010609060101010101" charset="-122"/>
              <a:cs typeface="黑体" panose="02010609060101010101" charset="-122"/>
            </a:endParaRPr>
          </a:p>
        </p:txBody>
      </p:sp>
      <p:sp>
        <p:nvSpPr>
          <p:cNvPr id="6" name="object 6"/>
          <p:cNvSpPr txBox="1"/>
          <p:nvPr/>
        </p:nvSpPr>
        <p:spPr>
          <a:xfrm>
            <a:off x="4269587" y="3962400"/>
            <a:ext cx="3312795" cy="2259593"/>
          </a:xfrm>
          <a:prstGeom prst="rect">
            <a:avLst/>
          </a:prstGeom>
          <a:solidFill>
            <a:srgbClr val="000000">
              <a:alpha val="5899"/>
            </a:srgbClr>
          </a:solidFill>
        </p:spPr>
        <p:txBody>
          <a:bodyPr vert="horz" wrap="square" lIns="0" tIns="0" rIns="0" bIns="0" rtlCol="0">
            <a:spAutoFit/>
          </a:bodyPr>
          <a:lstStyle/>
          <a:p>
            <a:pPr>
              <a:lnSpc>
                <a:spcPct val="100000"/>
              </a:lnSpc>
            </a:pPr>
            <a:endParaRPr sz="1800" dirty="0">
              <a:latin typeface="Times New Roman" panose="02020603050405020304"/>
              <a:ea typeface="黑体" panose="02010609060101010101" charset="-122"/>
              <a:cs typeface="Times New Roman" panose="02020603050405020304"/>
            </a:endParaRPr>
          </a:p>
          <a:p>
            <a:pPr>
              <a:lnSpc>
                <a:spcPct val="100000"/>
              </a:lnSpc>
            </a:pPr>
            <a:endParaRPr sz="1800" dirty="0">
              <a:latin typeface="Times New Roman" panose="02020603050405020304"/>
              <a:ea typeface="黑体" panose="02010609060101010101" charset="-122"/>
              <a:cs typeface="Times New Roman" panose="02020603050405020304"/>
            </a:endParaRPr>
          </a:p>
          <a:p>
            <a:pPr>
              <a:lnSpc>
                <a:spcPct val="100000"/>
              </a:lnSpc>
              <a:spcBef>
                <a:spcPts val="50"/>
              </a:spcBef>
            </a:pPr>
            <a:endParaRPr lang="zh-CN" altLang="en-US" sz="2000" dirty="0">
              <a:latin typeface="Times New Roman" panose="02020603050405020304"/>
              <a:ea typeface="黑体" panose="02010609060101010101" charset="-122"/>
              <a:cs typeface="Times New Roman" panose="02020603050405020304"/>
            </a:endParaRPr>
          </a:p>
          <a:p>
            <a:pPr>
              <a:lnSpc>
                <a:spcPct val="100000"/>
              </a:lnSpc>
              <a:spcBef>
                <a:spcPts val="5"/>
              </a:spcBef>
            </a:pPr>
            <a:r>
              <a:rPr lang="zh-CN" altLang="en-US" b="1" dirty="0">
                <a:solidFill>
                  <a:srgbClr val="252525"/>
                </a:solidFill>
                <a:latin typeface="黑体" panose="02010609060101010101" charset="-122"/>
                <a:ea typeface="黑体" panose="02010609060101010101" charset="-122"/>
                <a:cs typeface="黑体" panose="02010609060101010101" charset="-122"/>
              </a:rPr>
              <a:t>二、建设阶段：按招标合同支付设计、建设、材料、监理等费用，约需</a:t>
            </a:r>
            <a:r>
              <a:rPr lang="en-US" altLang="zh-CN" b="1" dirty="0">
                <a:solidFill>
                  <a:srgbClr val="252525"/>
                </a:solidFill>
                <a:latin typeface="黑体" panose="02010609060101010101" charset="-122"/>
                <a:ea typeface="黑体" panose="02010609060101010101" charset="-122"/>
                <a:cs typeface="黑体" panose="02010609060101010101" charset="-122"/>
              </a:rPr>
              <a:t>2000</a:t>
            </a:r>
            <a:r>
              <a:rPr lang="zh-CN" altLang="en-US" b="1" dirty="0">
                <a:solidFill>
                  <a:srgbClr val="252525"/>
                </a:solidFill>
                <a:latin typeface="黑体" panose="02010609060101010101" charset="-122"/>
                <a:ea typeface="黑体" panose="02010609060101010101" charset="-122"/>
                <a:cs typeface="黑体" panose="02010609060101010101" charset="-122"/>
              </a:rPr>
              <a:t>万元；支付水轮机、发电机组订购费用，八万千瓦约需</a:t>
            </a:r>
            <a:r>
              <a:rPr lang="en-US" altLang="zh-CN" b="1" dirty="0">
                <a:solidFill>
                  <a:srgbClr val="252525"/>
                </a:solidFill>
                <a:latin typeface="黑体" panose="02010609060101010101" charset="-122"/>
                <a:ea typeface="黑体" panose="02010609060101010101" charset="-122"/>
                <a:cs typeface="黑体" panose="02010609060101010101" charset="-122"/>
              </a:rPr>
              <a:t>5000</a:t>
            </a:r>
            <a:r>
              <a:rPr lang="zh-CN" altLang="en-US" b="1" dirty="0">
                <a:solidFill>
                  <a:srgbClr val="252525"/>
                </a:solidFill>
                <a:latin typeface="黑体" panose="02010609060101010101" charset="-122"/>
                <a:ea typeface="黑体" panose="02010609060101010101" charset="-122"/>
                <a:cs typeface="黑体" panose="02010609060101010101" charset="-122"/>
              </a:rPr>
              <a:t>万元。 </a:t>
            </a:r>
            <a:endParaRPr sz="1200" dirty="0">
              <a:latin typeface="黑体" panose="02010609060101010101" charset="-122"/>
              <a:ea typeface="黑体" panose="02010609060101010101" charset="-122"/>
              <a:cs typeface="黑体" panose="02010609060101010101" charset="-122"/>
            </a:endParaRPr>
          </a:p>
        </p:txBody>
      </p:sp>
      <p:sp>
        <p:nvSpPr>
          <p:cNvPr id="7" name="object 7"/>
          <p:cNvSpPr txBox="1"/>
          <p:nvPr/>
        </p:nvSpPr>
        <p:spPr>
          <a:xfrm>
            <a:off x="8502574" y="4619168"/>
            <a:ext cx="2692400" cy="1000274"/>
          </a:xfrm>
          <a:prstGeom prst="rect">
            <a:avLst/>
          </a:prstGeom>
        </p:spPr>
        <p:txBody>
          <a:bodyPr vert="horz" wrap="square" lIns="0" tIns="167640" rIns="0" bIns="0" rtlCol="0">
            <a:spAutoFit/>
          </a:bodyPr>
          <a:lstStyle/>
          <a:p>
            <a:pPr marL="12700">
              <a:lnSpc>
                <a:spcPct val="100000"/>
              </a:lnSpc>
              <a:spcBef>
                <a:spcPts val="1320"/>
              </a:spcBef>
            </a:pPr>
            <a:r>
              <a:rPr lang="zh-CN" altLang="en-US" b="1">
                <a:solidFill>
                  <a:srgbClr val="252525"/>
                </a:solidFill>
                <a:latin typeface="黑体" panose="02010609060101010101" charset="-122"/>
                <a:ea typeface="黑体" panose="02010609060101010101" charset="-122"/>
                <a:cs typeface="黑体" panose="02010609060101010101" charset="-122"/>
              </a:rPr>
              <a:t>三、营运阶段</a:t>
            </a:r>
            <a:r>
              <a:rPr lang="zh-CN" altLang="en-US" b="1" dirty="0">
                <a:solidFill>
                  <a:srgbClr val="252525"/>
                </a:solidFill>
                <a:latin typeface="黑体" panose="02010609060101010101" charset="-122"/>
                <a:ea typeface="黑体" panose="02010609060101010101" charset="-122"/>
                <a:cs typeface="黑体" panose="02010609060101010101" charset="-122"/>
              </a:rPr>
              <a:t>：项目竣工后按招标合同支付运维公司费用，预计</a:t>
            </a:r>
            <a:r>
              <a:rPr lang="en-US" altLang="zh-CN" b="1" dirty="0">
                <a:solidFill>
                  <a:srgbClr val="252525"/>
                </a:solidFill>
                <a:latin typeface="黑体" panose="02010609060101010101" charset="-122"/>
                <a:ea typeface="黑体" panose="02010609060101010101" charset="-122"/>
                <a:cs typeface="黑体" panose="02010609060101010101" charset="-122"/>
              </a:rPr>
              <a:t>500</a:t>
            </a:r>
            <a:r>
              <a:rPr lang="zh-CN" altLang="en-US" b="1" dirty="0">
                <a:solidFill>
                  <a:srgbClr val="252525"/>
                </a:solidFill>
                <a:latin typeface="黑体" panose="02010609060101010101" charset="-122"/>
                <a:ea typeface="黑体" panose="02010609060101010101" charset="-122"/>
                <a:cs typeface="黑体" panose="02010609060101010101" charset="-122"/>
              </a:rPr>
              <a:t>万元。</a:t>
            </a:r>
            <a:endParaRPr dirty="0">
              <a:latin typeface="黑体" panose="02010609060101010101" charset="-122"/>
              <a:ea typeface="黑体" panose="02010609060101010101" charset="-122"/>
              <a:cs typeface="黑体" panose="02010609060101010101" charset="-122"/>
            </a:endParaRPr>
          </a:p>
        </p:txBody>
      </p:sp>
      <p:sp>
        <p:nvSpPr>
          <p:cNvPr id="8" name="object 8"/>
          <p:cNvSpPr/>
          <p:nvPr/>
        </p:nvSpPr>
        <p:spPr>
          <a:xfrm>
            <a:off x="4269587" y="1437487"/>
            <a:ext cx="3312795" cy="3034665"/>
          </a:xfrm>
          <a:custGeom>
            <a:avLst/>
            <a:gdLst/>
            <a:ahLst/>
            <a:cxnLst/>
            <a:rect l="l" t="t" r="r" b="b"/>
            <a:pathLst>
              <a:path w="3312795" h="3034665">
                <a:moveTo>
                  <a:pt x="0" y="0"/>
                </a:moveTo>
                <a:lnTo>
                  <a:pt x="3312325" y="0"/>
                </a:lnTo>
                <a:lnTo>
                  <a:pt x="3312325" y="3034360"/>
                </a:lnTo>
                <a:lnTo>
                  <a:pt x="0" y="3034360"/>
                </a:lnTo>
                <a:lnTo>
                  <a:pt x="0" y="0"/>
                </a:lnTo>
                <a:close/>
              </a:path>
            </a:pathLst>
          </a:custGeom>
          <a:solidFill>
            <a:schemeClr val="accent1">
              <a:lumMod val="75000"/>
            </a:schemeClr>
          </a:solidFill>
        </p:spPr>
        <p:txBody>
          <a:bodyPr wrap="square" lIns="0" tIns="0" rIns="0" bIns="0" rtlCol="0"/>
          <a:lstStyle/>
          <a:p>
            <a:endParaRPr>
              <a:ea typeface="黑体" panose="02010609060101010101" charset="-122"/>
              <a:cs typeface="黑体" panose="02010609060101010101" charset="-122"/>
            </a:endParaRPr>
          </a:p>
        </p:txBody>
      </p:sp>
      <p:grpSp>
        <p:nvGrpSpPr>
          <p:cNvPr id="15" name="组合 14"/>
          <p:cNvGrpSpPr/>
          <p:nvPr/>
        </p:nvGrpSpPr>
        <p:grpSpPr>
          <a:xfrm>
            <a:off x="334963" y="368300"/>
            <a:ext cx="2954655" cy="551815"/>
            <a:chOff x="0" y="161"/>
            <a:chExt cx="4653" cy="794"/>
          </a:xfrm>
          <a:gradFill>
            <a:gsLst>
              <a:gs pos="0">
                <a:schemeClr val="accent1">
                  <a:lumMod val="75000"/>
                </a:schemeClr>
              </a:gs>
              <a:gs pos="100000">
                <a:srgbClr val="035C7D"/>
              </a:gs>
            </a:gsLst>
            <a:lin ang="5400000" scaled="0"/>
          </a:gradFill>
        </p:grpSpPr>
        <p:sp>
          <p:nvSpPr>
            <p:cNvPr id="16" name="五边形 15"/>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7" name="燕尾形 16"/>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8" name="矩形 17"/>
          <p:cNvSpPr/>
          <p:nvPr/>
        </p:nvSpPr>
        <p:spPr>
          <a:xfrm>
            <a:off x="893047" y="459606"/>
            <a:ext cx="12314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OPPOSans M" panose="00020600040101010101" pitchFamily="18" charset="-122"/>
              </a:rPr>
              <a:t>资金用途 </a:t>
            </a:r>
            <a:endParaRPr kumimoji="0" lang="zh-CN" altLang="en-US"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POSans M" panose="00020600040101010101" pitchFamily="18" charset="-122"/>
            </a:endParaRPr>
          </a:p>
        </p:txBody>
      </p:sp>
      <p:sp>
        <p:nvSpPr>
          <p:cNvPr id="9" name="灯片编号占位符 8">
            <a:extLst>
              <a:ext uri="{FF2B5EF4-FFF2-40B4-BE49-F238E27FC236}">
                <a16:creationId xmlns:a16="http://schemas.microsoft.com/office/drawing/2014/main" id="{AAC9BBAB-C3E2-FCBF-06C8-37DDAA7B90A3}"/>
              </a:ext>
            </a:extLst>
          </p:cNvPr>
          <p:cNvSpPr>
            <a:spLocks noGrp="1"/>
          </p:cNvSpPr>
          <p:nvPr>
            <p:ph type="sldNum" sz="quarter" idx="7"/>
          </p:nvPr>
        </p:nvSpPr>
        <p:spPr/>
        <p:txBody>
          <a:bodyPr/>
          <a:lstStyle/>
          <a:p>
            <a:fld id="{B6F15528-21DE-4FAA-801E-634DDDAF4B2B}" type="slidenum">
              <a:rPr lang="en-US" altLang="zh-CN" smtClean="0"/>
              <a:t>11</a:t>
            </a:fld>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H="1">
            <a:off x="0" y="299103"/>
            <a:ext cx="12192000" cy="3325961"/>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t="-28564" b="-285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cs typeface="黑体" panose="02010609060101010101" charset="-122"/>
            </a:endParaRPr>
          </a:p>
        </p:txBody>
      </p:sp>
      <p:sp>
        <p:nvSpPr>
          <p:cNvPr id="22" name="矩形 27"/>
          <p:cNvSpPr/>
          <p:nvPr/>
        </p:nvSpPr>
        <p:spPr>
          <a:xfrm flipH="1">
            <a:off x="614680" y="1379593"/>
            <a:ext cx="7561050" cy="5045292"/>
          </a:xfrm>
          <a:custGeom>
            <a:avLst/>
            <a:gdLst>
              <a:gd name="connsiteX0" fmla="*/ 0 w 6248400"/>
              <a:gd name="connsiteY0" fmla="*/ 0 h 6959600"/>
              <a:gd name="connsiteX1" fmla="*/ 6248400 w 6248400"/>
              <a:gd name="connsiteY1" fmla="*/ 0 h 6959600"/>
              <a:gd name="connsiteX2" fmla="*/ 6248400 w 6248400"/>
              <a:gd name="connsiteY2" fmla="*/ 6959600 h 6959600"/>
              <a:gd name="connsiteX3" fmla="*/ 0 w 6248400"/>
              <a:gd name="connsiteY3" fmla="*/ 6959600 h 6959600"/>
              <a:gd name="connsiteX4" fmla="*/ 0 w 6248400"/>
              <a:gd name="connsiteY4" fmla="*/ 0 h 6959600"/>
              <a:gd name="connsiteX0-1" fmla="*/ 3009900 w 9258300"/>
              <a:gd name="connsiteY0-2" fmla="*/ 0 h 6959600"/>
              <a:gd name="connsiteX1-3" fmla="*/ 9258300 w 9258300"/>
              <a:gd name="connsiteY1-4" fmla="*/ 0 h 6959600"/>
              <a:gd name="connsiteX2-5" fmla="*/ 9258300 w 9258300"/>
              <a:gd name="connsiteY2-6" fmla="*/ 6959600 h 6959600"/>
              <a:gd name="connsiteX3-7" fmla="*/ 0 w 9258300"/>
              <a:gd name="connsiteY3-8" fmla="*/ 6959600 h 6959600"/>
              <a:gd name="connsiteX4-9" fmla="*/ 3009900 w 9258300"/>
              <a:gd name="connsiteY4-10" fmla="*/ 0 h 6959600"/>
              <a:gd name="connsiteX0-11" fmla="*/ 3009900 w 9258300"/>
              <a:gd name="connsiteY0-12" fmla="*/ 0 h 6959600"/>
              <a:gd name="connsiteX1-13" fmla="*/ 9258300 w 9258300"/>
              <a:gd name="connsiteY1-14" fmla="*/ 0 h 6959600"/>
              <a:gd name="connsiteX2-15" fmla="*/ 9258300 w 9258300"/>
              <a:gd name="connsiteY2-16" fmla="*/ 4419600 h 6959600"/>
              <a:gd name="connsiteX3-17" fmla="*/ 9258300 w 9258300"/>
              <a:gd name="connsiteY3-18" fmla="*/ 6959600 h 6959600"/>
              <a:gd name="connsiteX4-19" fmla="*/ 0 w 9258300"/>
              <a:gd name="connsiteY4-20" fmla="*/ 6959600 h 6959600"/>
              <a:gd name="connsiteX5" fmla="*/ 3009900 w 9258300"/>
              <a:gd name="connsiteY5" fmla="*/ 0 h 6959600"/>
              <a:gd name="connsiteX0-21" fmla="*/ 3009900 w 9258300"/>
              <a:gd name="connsiteY0-22" fmla="*/ 0 h 6959600"/>
              <a:gd name="connsiteX1-23" fmla="*/ 9258300 w 9258300"/>
              <a:gd name="connsiteY1-24" fmla="*/ 0 h 6959600"/>
              <a:gd name="connsiteX2-25" fmla="*/ 9258300 w 9258300"/>
              <a:gd name="connsiteY2-26" fmla="*/ 4419600 h 6959600"/>
              <a:gd name="connsiteX3-27" fmla="*/ 7886700 w 9258300"/>
              <a:gd name="connsiteY3-28" fmla="*/ 6858000 h 6959600"/>
              <a:gd name="connsiteX4-29" fmla="*/ 0 w 9258300"/>
              <a:gd name="connsiteY4-30" fmla="*/ 6959600 h 6959600"/>
              <a:gd name="connsiteX5-31" fmla="*/ 3009900 w 9258300"/>
              <a:gd name="connsiteY5-32" fmla="*/ 0 h 6959600"/>
              <a:gd name="connsiteX0-33" fmla="*/ 3009900 w 9258300"/>
              <a:gd name="connsiteY0-34" fmla="*/ 0 h 6959600"/>
              <a:gd name="connsiteX1-35" fmla="*/ 9258300 w 9258300"/>
              <a:gd name="connsiteY1-36" fmla="*/ 0 h 6959600"/>
              <a:gd name="connsiteX2-37" fmla="*/ 9258300 w 9258300"/>
              <a:gd name="connsiteY2-38" fmla="*/ 4419600 h 6959600"/>
              <a:gd name="connsiteX3-39" fmla="*/ 7950200 w 9258300"/>
              <a:gd name="connsiteY3-40" fmla="*/ 6946900 h 6959600"/>
              <a:gd name="connsiteX4-41" fmla="*/ 0 w 9258300"/>
              <a:gd name="connsiteY4-42" fmla="*/ 6959600 h 6959600"/>
              <a:gd name="connsiteX5-43" fmla="*/ 3009900 w 9258300"/>
              <a:gd name="connsiteY5-44" fmla="*/ 0 h 6959600"/>
              <a:gd name="connsiteX0-45" fmla="*/ 3187700 w 9436100"/>
              <a:gd name="connsiteY0-46" fmla="*/ 0 h 6946900"/>
              <a:gd name="connsiteX1-47" fmla="*/ 9436100 w 9436100"/>
              <a:gd name="connsiteY1-48" fmla="*/ 0 h 6946900"/>
              <a:gd name="connsiteX2-49" fmla="*/ 9436100 w 9436100"/>
              <a:gd name="connsiteY2-50" fmla="*/ 4419600 h 6946900"/>
              <a:gd name="connsiteX3-51" fmla="*/ 8128000 w 9436100"/>
              <a:gd name="connsiteY3-52" fmla="*/ 6946900 h 6946900"/>
              <a:gd name="connsiteX4-53" fmla="*/ 0 w 9436100"/>
              <a:gd name="connsiteY4-54" fmla="*/ 6934200 h 6946900"/>
              <a:gd name="connsiteX5-55" fmla="*/ 3187700 w 9436100"/>
              <a:gd name="connsiteY5-56" fmla="*/ 0 h 6946900"/>
              <a:gd name="connsiteX0-57" fmla="*/ 3187700 w 9436100"/>
              <a:gd name="connsiteY0-58" fmla="*/ 0 h 6946900"/>
              <a:gd name="connsiteX1-59" fmla="*/ 9436100 w 9436100"/>
              <a:gd name="connsiteY1-60" fmla="*/ 0 h 6946900"/>
              <a:gd name="connsiteX2-61" fmla="*/ 9436100 w 9436100"/>
              <a:gd name="connsiteY2-62" fmla="*/ 4043585 h 6946900"/>
              <a:gd name="connsiteX3-63" fmla="*/ 8128000 w 9436100"/>
              <a:gd name="connsiteY3-64" fmla="*/ 6946900 h 6946900"/>
              <a:gd name="connsiteX4-65" fmla="*/ 0 w 9436100"/>
              <a:gd name="connsiteY4-66" fmla="*/ 6934200 h 6946900"/>
              <a:gd name="connsiteX5-67" fmla="*/ 3187700 w 9436100"/>
              <a:gd name="connsiteY5-68" fmla="*/ 0 h 6946900"/>
              <a:gd name="connsiteX0-69" fmla="*/ 3187700 w 9436100"/>
              <a:gd name="connsiteY0-70" fmla="*/ 0 h 6946900"/>
              <a:gd name="connsiteX1-71" fmla="*/ 9436100 w 9436100"/>
              <a:gd name="connsiteY1-72" fmla="*/ 0 h 6946900"/>
              <a:gd name="connsiteX2-73" fmla="*/ 9436100 w 9436100"/>
              <a:gd name="connsiteY2-74" fmla="*/ 4035965 h 6946900"/>
              <a:gd name="connsiteX3-75" fmla="*/ 8128000 w 9436100"/>
              <a:gd name="connsiteY3-76" fmla="*/ 6946900 h 6946900"/>
              <a:gd name="connsiteX4-77" fmla="*/ 0 w 9436100"/>
              <a:gd name="connsiteY4-78" fmla="*/ 6934200 h 6946900"/>
              <a:gd name="connsiteX5-79" fmla="*/ 3187700 w 9436100"/>
              <a:gd name="connsiteY5-80" fmla="*/ 0 h 6946900"/>
              <a:gd name="connsiteX0-81" fmla="*/ 3187700 w 9436100"/>
              <a:gd name="connsiteY0-82" fmla="*/ 0 h 6934200"/>
              <a:gd name="connsiteX1-83" fmla="*/ 9436100 w 9436100"/>
              <a:gd name="connsiteY1-84" fmla="*/ 0 h 6934200"/>
              <a:gd name="connsiteX2-85" fmla="*/ 9436100 w 9436100"/>
              <a:gd name="connsiteY2-86" fmla="*/ 4035965 h 6934200"/>
              <a:gd name="connsiteX3-87" fmla="*/ 8376571 w 9436100"/>
              <a:gd name="connsiteY3-88" fmla="*/ 6237599 h 6934200"/>
              <a:gd name="connsiteX4-89" fmla="*/ 0 w 9436100"/>
              <a:gd name="connsiteY4-90" fmla="*/ 6934200 h 6934200"/>
              <a:gd name="connsiteX5-91" fmla="*/ 3187700 w 9436100"/>
              <a:gd name="connsiteY5-92" fmla="*/ 0 h 6934200"/>
              <a:gd name="connsiteX0-93" fmla="*/ 2876988 w 9125388"/>
              <a:gd name="connsiteY0-94" fmla="*/ 0 h 6250536"/>
              <a:gd name="connsiteX1-95" fmla="*/ 9125388 w 9125388"/>
              <a:gd name="connsiteY1-96" fmla="*/ 0 h 6250536"/>
              <a:gd name="connsiteX2-97" fmla="*/ 9125388 w 9125388"/>
              <a:gd name="connsiteY2-98" fmla="*/ 4035965 h 6250536"/>
              <a:gd name="connsiteX3-99" fmla="*/ 8065859 w 9125388"/>
              <a:gd name="connsiteY3-100" fmla="*/ 6237599 h 6250536"/>
              <a:gd name="connsiteX4-101" fmla="*/ 0 w 9125388"/>
              <a:gd name="connsiteY4-102" fmla="*/ 6250536 h 6250536"/>
              <a:gd name="connsiteX5-103" fmla="*/ 2876988 w 9125388"/>
              <a:gd name="connsiteY5-104" fmla="*/ 0 h 6250536"/>
              <a:gd name="connsiteX0-105" fmla="*/ 2876988 w 9125388"/>
              <a:gd name="connsiteY0-106" fmla="*/ 0 h 6254691"/>
              <a:gd name="connsiteX1-107" fmla="*/ 9125388 w 9125388"/>
              <a:gd name="connsiteY1-108" fmla="*/ 0 h 6254691"/>
              <a:gd name="connsiteX2-109" fmla="*/ 9125388 w 9125388"/>
              <a:gd name="connsiteY2-110" fmla="*/ 4035965 h 6254691"/>
              <a:gd name="connsiteX3-111" fmla="*/ 8056982 w 9125388"/>
              <a:gd name="connsiteY3-112" fmla="*/ 6254691 h 6254691"/>
              <a:gd name="connsiteX4-113" fmla="*/ 0 w 9125388"/>
              <a:gd name="connsiteY4-114" fmla="*/ 6250536 h 6254691"/>
              <a:gd name="connsiteX5-115" fmla="*/ 2876988 w 9125388"/>
              <a:gd name="connsiteY5-116" fmla="*/ 0 h 6254691"/>
              <a:gd name="connsiteX0-117" fmla="*/ 2869598 w 9125388"/>
              <a:gd name="connsiteY0-118" fmla="*/ 0 h 6254691"/>
              <a:gd name="connsiteX1-119" fmla="*/ 9125388 w 9125388"/>
              <a:gd name="connsiteY1-120" fmla="*/ 0 h 6254691"/>
              <a:gd name="connsiteX2-121" fmla="*/ 9125388 w 9125388"/>
              <a:gd name="connsiteY2-122" fmla="*/ 4035965 h 6254691"/>
              <a:gd name="connsiteX3-123" fmla="*/ 8056982 w 9125388"/>
              <a:gd name="connsiteY3-124" fmla="*/ 6254691 h 6254691"/>
              <a:gd name="connsiteX4-125" fmla="*/ 0 w 9125388"/>
              <a:gd name="connsiteY4-126" fmla="*/ 6250536 h 6254691"/>
              <a:gd name="connsiteX5-127" fmla="*/ 2869598 w 9125388"/>
              <a:gd name="connsiteY5-128" fmla="*/ 0 h 6254691"/>
              <a:gd name="connsiteX0-129" fmla="*/ 2858513 w 9125388"/>
              <a:gd name="connsiteY0-130" fmla="*/ 0 h 6254691"/>
              <a:gd name="connsiteX1-131" fmla="*/ 9125388 w 9125388"/>
              <a:gd name="connsiteY1-132" fmla="*/ 0 h 6254691"/>
              <a:gd name="connsiteX2-133" fmla="*/ 9125388 w 9125388"/>
              <a:gd name="connsiteY2-134" fmla="*/ 4035965 h 6254691"/>
              <a:gd name="connsiteX3-135" fmla="*/ 8056982 w 9125388"/>
              <a:gd name="connsiteY3-136" fmla="*/ 6254691 h 6254691"/>
              <a:gd name="connsiteX4-137" fmla="*/ 0 w 9125388"/>
              <a:gd name="connsiteY4-138" fmla="*/ 6250536 h 6254691"/>
              <a:gd name="connsiteX5-139" fmla="*/ 2858513 w 9125388"/>
              <a:gd name="connsiteY5-140" fmla="*/ 0 h 6254691"/>
              <a:gd name="connsiteX0-141" fmla="*/ 2852969 w 9125388"/>
              <a:gd name="connsiteY0-142" fmla="*/ 0 h 6254691"/>
              <a:gd name="connsiteX1-143" fmla="*/ 9125388 w 9125388"/>
              <a:gd name="connsiteY1-144" fmla="*/ 0 h 6254691"/>
              <a:gd name="connsiteX2-145" fmla="*/ 9125388 w 9125388"/>
              <a:gd name="connsiteY2-146" fmla="*/ 4035965 h 6254691"/>
              <a:gd name="connsiteX3-147" fmla="*/ 8056982 w 9125388"/>
              <a:gd name="connsiteY3-148" fmla="*/ 6254691 h 6254691"/>
              <a:gd name="connsiteX4-149" fmla="*/ 0 w 9125388"/>
              <a:gd name="connsiteY4-150" fmla="*/ 6250536 h 6254691"/>
              <a:gd name="connsiteX5-151" fmla="*/ 2852969 w 9125388"/>
              <a:gd name="connsiteY5-152" fmla="*/ 0 h 6254691"/>
              <a:gd name="connsiteX0-153" fmla="*/ 2527779 w 8800198"/>
              <a:gd name="connsiteY0-154" fmla="*/ 0 h 6254691"/>
              <a:gd name="connsiteX1-155" fmla="*/ 8800198 w 8800198"/>
              <a:gd name="connsiteY1-156" fmla="*/ 0 h 6254691"/>
              <a:gd name="connsiteX2-157" fmla="*/ 8800198 w 8800198"/>
              <a:gd name="connsiteY2-158" fmla="*/ 4035965 h 6254691"/>
              <a:gd name="connsiteX3-159" fmla="*/ 7731792 w 8800198"/>
              <a:gd name="connsiteY3-160" fmla="*/ 6254691 h 6254691"/>
              <a:gd name="connsiteX4-161" fmla="*/ 0 w 8800198"/>
              <a:gd name="connsiteY4-162" fmla="*/ 5652527 h 6254691"/>
              <a:gd name="connsiteX5-163" fmla="*/ 2527779 w 8800198"/>
              <a:gd name="connsiteY5-164" fmla="*/ 0 h 6254691"/>
              <a:gd name="connsiteX0-165" fmla="*/ 2527779 w 8800198"/>
              <a:gd name="connsiteY0-166" fmla="*/ 0 h 5685158"/>
              <a:gd name="connsiteX1-167" fmla="*/ 8800198 w 8800198"/>
              <a:gd name="connsiteY1-168" fmla="*/ 0 h 5685158"/>
              <a:gd name="connsiteX2-169" fmla="*/ 8800198 w 8800198"/>
              <a:gd name="connsiteY2-170" fmla="*/ 4035965 h 5685158"/>
              <a:gd name="connsiteX3-171" fmla="*/ 7983076 w 8800198"/>
              <a:gd name="connsiteY3-172" fmla="*/ 5685158 h 5685158"/>
              <a:gd name="connsiteX4-173" fmla="*/ 0 w 8800198"/>
              <a:gd name="connsiteY4-174" fmla="*/ 5652527 h 5685158"/>
              <a:gd name="connsiteX5-175" fmla="*/ 2527779 w 8800198"/>
              <a:gd name="connsiteY5-176" fmla="*/ 0 h 5685158"/>
              <a:gd name="connsiteX0-177" fmla="*/ 2527779 w 8800198"/>
              <a:gd name="connsiteY0-178" fmla="*/ 0 h 5665996"/>
              <a:gd name="connsiteX1-179" fmla="*/ 8800198 w 8800198"/>
              <a:gd name="connsiteY1-180" fmla="*/ 0 h 5665996"/>
              <a:gd name="connsiteX2-181" fmla="*/ 8800198 w 8800198"/>
              <a:gd name="connsiteY2-182" fmla="*/ 4035965 h 5665996"/>
              <a:gd name="connsiteX3-183" fmla="*/ 7953237 w 8800198"/>
              <a:gd name="connsiteY3-184" fmla="*/ 5665996 h 5665996"/>
              <a:gd name="connsiteX4-185" fmla="*/ 0 w 8800198"/>
              <a:gd name="connsiteY4-186" fmla="*/ 5652527 h 5665996"/>
              <a:gd name="connsiteX5-187" fmla="*/ 2527779 w 8800198"/>
              <a:gd name="connsiteY5-188" fmla="*/ 0 h 5665996"/>
              <a:gd name="connsiteX0-189" fmla="*/ 2527779 w 8800198"/>
              <a:gd name="connsiteY0-190" fmla="*/ 0 h 5652527"/>
              <a:gd name="connsiteX1-191" fmla="*/ 8800198 w 8800198"/>
              <a:gd name="connsiteY1-192" fmla="*/ 0 h 5652527"/>
              <a:gd name="connsiteX2-193" fmla="*/ 8800198 w 8800198"/>
              <a:gd name="connsiteY2-194" fmla="*/ 4035965 h 5652527"/>
              <a:gd name="connsiteX3-195" fmla="*/ 7963184 w 8800198"/>
              <a:gd name="connsiteY3-196" fmla="*/ 5646835 h 5652527"/>
              <a:gd name="connsiteX4-197" fmla="*/ 0 w 8800198"/>
              <a:gd name="connsiteY4-198" fmla="*/ 5652527 h 5652527"/>
              <a:gd name="connsiteX5-199" fmla="*/ 2527779 w 8800198"/>
              <a:gd name="connsiteY5-200" fmla="*/ 0 h 5652527"/>
              <a:gd name="connsiteX0-201" fmla="*/ 2527779 w 8800198"/>
              <a:gd name="connsiteY0-202" fmla="*/ 0 h 5652527"/>
              <a:gd name="connsiteX1-203" fmla="*/ 8800198 w 8800198"/>
              <a:gd name="connsiteY1-204" fmla="*/ 0 h 5652527"/>
              <a:gd name="connsiteX2-205" fmla="*/ 8800198 w 8800198"/>
              <a:gd name="connsiteY2-206" fmla="*/ 4035965 h 5652527"/>
              <a:gd name="connsiteX3-207" fmla="*/ 7963184 w 8800198"/>
              <a:gd name="connsiteY3-208" fmla="*/ 5646835 h 5652527"/>
              <a:gd name="connsiteX4-209" fmla="*/ 0 w 8800198"/>
              <a:gd name="connsiteY4-210" fmla="*/ 5652527 h 5652527"/>
              <a:gd name="connsiteX5-211" fmla="*/ 2527779 w 8800198"/>
              <a:gd name="connsiteY5-212" fmla="*/ 0 h 5652527"/>
              <a:gd name="connsiteX0-213" fmla="*/ 2527779 w 8800198"/>
              <a:gd name="connsiteY0-214" fmla="*/ 0 h 5656416"/>
              <a:gd name="connsiteX1-215" fmla="*/ 8800198 w 8800198"/>
              <a:gd name="connsiteY1-216" fmla="*/ 0 h 5656416"/>
              <a:gd name="connsiteX2-217" fmla="*/ 8800198 w 8800198"/>
              <a:gd name="connsiteY2-218" fmla="*/ 4035965 h 5656416"/>
              <a:gd name="connsiteX3-219" fmla="*/ 7963184 w 8800198"/>
              <a:gd name="connsiteY3-220" fmla="*/ 5656416 h 5656416"/>
              <a:gd name="connsiteX4-221" fmla="*/ 0 w 8800198"/>
              <a:gd name="connsiteY4-222" fmla="*/ 5652527 h 5656416"/>
              <a:gd name="connsiteX5-223" fmla="*/ 2527779 w 8800198"/>
              <a:gd name="connsiteY5-224" fmla="*/ 0 h 5656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8800198" h="5656416">
                <a:moveTo>
                  <a:pt x="2527779" y="0"/>
                </a:moveTo>
                <a:lnTo>
                  <a:pt x="8800198" y="0"/>
                </a:lnTo>
                <a:lnTo>
                  <a:pt x="8800198" y="4035965"/>
                </a:lnTo>
                <a:lnTo>
                  <a:pt x="7963184" y="5656416"/>
                </a:lnTo>
                <a:lnTo>
                  <a:pt x="0" y="5652527"/>
                </a:lnTo>
                <a:lnTo>
                  <a:pt x="2527779" y="0"/>
                </a:lnTo>
                <a:close/>
              </a:path>
            </a:pathLst>
          </a:custGeom>
          <a:gradFill flip="none" rotWithShape="1">
            <a:gsLst>
              <a:gs pos="0">
                <a:schemeClr val="accent1">
                  <a:alpha val="0"/>
                </a:schemeClr>
              </a:gs>
              <a:gs pos="100000">
                <a:schemeClr val="tx1">
                  <a:alpha val="3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6" name="文本框 9"/>
          <p:cNvSpPr txBox="1"/>
          <p:nvPr/>
        </p:nvSpPr>
        <p:spPr>
          <a:xfrm>
            <a:off x="1121410" y="1524000"/>
            <a:ext cx="4877435" cy="1106805"/>
          </a:xfrm>
          <a:prstGeom prst="rect">
            <a:avLst/>
          </a:prstGeom>
          <a:noFill/>
        </p:spPr>
        <p:txBody>
          <a:bodyPr wrap="square" lIns="91440" tIns="45720" rIns="91440" bIns="45720" rtlCol="0">
            <a:spAutoFit/>
          </a:bodyPr>
          <a:lstStyle/>
          <a:p>
            <a:pPr marL="12700">
              <a:lnSpc>
                <a:spcPct val="100000"/>
              </a:lnSpc>
              <a:spcBef>
                <a:spcPts val="535"/>
              </a:spcBef>
            </a:pPr>
            <a:r>
              <a:rPr sz="66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规划与</a:t>
            </a:r>
            <a:r>
              <a:rPr lang="zh-CN" sz="6600" dirty="0">
                <a:solidFill>
                  <a:schemeClr val="bg1"/>
                </a:solidFill>
                <a:latin typeface="黑体" panose="02010609060101010101" charset="-122"/>
                <a:ea typeface="黑体" panose="02010609060101010101" charset="-122"/>
                <a:cs typeface="黑体" panose="02010609060101010101" charset="-122"/>
                <a:sym typeface="+mn-ea"/>
              </a:rPr>
              <a:t>战略</a:t>
            </a:r>
            <a:endParaRPr lang="zh-CN" altLang="en-US" sz="6600" spc="400"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7" name="文本框 9"/>
          <p:cNvSpPr txBox="1"/>
          <p:nvPr/>
        </p:nvSpPr>
        <p:spPr>
          <a:xfrm>
            <a:off x="888365" y="3719503"/>
            <a:ext cx="10236835" cy="2528897"/>
          </a:xfrm>
          <a:prstGeom prst="rect">
            <a:avLst/>
          </a:prstGeom>
          <a:noFill/>
        </p:spPr>
        <p:txBody>
          <a:bodyPr wrap="square" lIns="91440" tIns="45720" rIns="91440" bIns="45720" rtlCol="0">
            <a:spAutoFit/>
          </a:bodyPr>
          <a:lstStyle>
            <a:defPPr>
              <a:defRPr lang="zh-CN"/>
            </a:defPPr>
            <a:lvl2pPr marL="0" lvl="1" algn="r">
              <a:defRPr sz="4000">
                <a:solidFill>
                  <a:schemeClr val="accent2"/>
                </a:solidFill>
                <a:latin typeface="Lato Light" panose="020F0302020204030203" pitchFamily="34" charset="0"/>
                <a:ea typeface="思源黑体 CN Normal" panose="020B0400000000000000" pitchFamily="34" charset="-122"/>
              </a:defRPr>
            </a:lvl2pPr>
          </a:lstStyle>
          <a:p>
            <a:pPr lvl="0">
              <a:lnSpc>
                <a:spcPts val="3800"/>
              </a:lnSpc>
              <a:defRPr/>
            </a:pPr>
            <a:r>
              <a:rPr lang="zh-CN" altLang="en-US" sz="3200" dirty="0">
                <a:latin typeface="黑体" panose="02010609060101010101" charset="-122"/>
                <a:ea typeface="黑体" panose="02010609060101010101" charset="-122"/>
                <a:cs typeface="OPPOSans M" panose="00020600040101010101" pitchFamily="18" charset="-122"/>
                <a:sym typeface="+mn-ea"/>
              </a:rPr>
              <a:t>五年内建成一个</a:t>
            </a:r>
            <a:r>
              <a:rPr lang="zh-CN" altLang="en-US" sz="3200" dirty="0">
                <a:latin typeface="黑体" panose="02010609060101010101" charset="-122"/>
                <a:ea typeface="黑体" panose="02010609060101010101" charset="-122"/>
                <a:cs typeface="OPPOSans M" panose="00020600040101010101" pitchFamily="18" charset="-122"/>
                <a:sym typeface="+mn-ea"/>
                <a:hlinkClick r:id="rId5"/>
              </a:rPr>
              <a:t>三峡电站</a:t>
            </a:r>
            <a:r>
              <a:rPr lang="zh-CN" altLang="en-US" sz="3200" dirty="0">
                <a:latin typeface="黑体" panose="02010609060101010101" charset="-122"/>
                <a:ea typeface="黑体" panose="02010609060101010101" charset="-122"/>
                <a:cs typeface="OPPOSans M" panose="00020600040101010101" pitchFamily="18" charset="-122"/>
                <a:sym typeface="+mn-ea"/>
              </a:rPr>
              <a:t>，约需投资</a:t>
            </a:r>
            <a:r>
              <a:rPr lang="en-US" altLang="zh-CN" sz="3200" dirty="0">
                <a:latin typeface="黑体" panose="02010609060101010101" charset="-122"/>
                <a:ea typeface="黑体" panose="02010609060101010101" charset="-122"/>
                <a:cs typeface="OPPOSans M" panose="00020600040101010101" pitchFamily="18" charset="-122"/>
                <a:sym typeface="+mn-ea"/>
              </a:rPr>
              <a:t>200</a:t>
            </a:r>
            <a:r>
              <a:rPr lang="zh-CN" altLang="en-US" sz="3200" dirty="0">
                <a:latin typeface="黑体" panose="02010609060101010101" charset="-122"/>
                <a:ea typeface="黑体" panose="02010609060101010101" charset="-122"/>
                <a:cs typeface="OPPOSans M" panose="00020600040101010101" pitchFamily="18" charset="-122"/>
                <a:sym typeface="+mn-ea"/>
              </a:rPr>
              <a:t>亿；</a:t>
            </a:r>
            <a:endParaRPr lang="en-US" altLang="zh-CN" sz="3200" dirty="0">
              <a:latin typeface="黑体" panose="02010609060101010101" charset="-122"/>
              <a:ea typeface="黑体" panose="02010609060101010101" charset="-122"/>
              <a:cs typeface="OPPOSans M" panose="00020600040101010101" pitchFamily="18" charset="-122"/>
              <a:sym typeface="+mn-ea"/>
            </a:endParaRPr>
          </a:p>
          <a:p>
            <a:pPr lvl="0">
              <a:lnSpc>
                <a:spcPts val="3800"/>
              </a:lnSpc>
              <a:defRPr/>
            </a:pPr>
            <a:endParaRPr lang="en-US" altLang="zh-CN" sz="3200" dirty="0">
              <a:latin typeface="黑体" panose="02010609060101010101" charset="-122"/>
              <a:ea typeface="黑体" panose="02010609060101010101" charset="-122"/>
              <a:cs typeface="OPPOSans M" panose="00020600040101010101" pitchFamily="18" charset="-122"/>
              <a:sym typeface="+mn-ea"/>
            </a:endParaRPr>
          </a:p>
          <a:p>
            <a:pPr lvl="0">
              <a:lnSpc>
                <a:spcPts val="3800"/>
              </a:lnSpc>
              <a:defRPr/>
            </a:pPr>
            <a:r>
              <a:rPr lang="zh-CN" altLang="en-US" sz="3200" dirty="0">
                <a:latin typeface="黑体" panose="02010609060101010101" charset="-122"/>
                <a:ea typeface="黑体" panose="02010609060101010101" charset="-122"/>
                <a:cs typeface="OPPOSans M" panose="00020600040101010101" pitchFamily="18" charset="-122"/>
                <a:sym typeface="+mn-ea"/>
              </a:rPr>
              <a:t>十年内投资两万亿建成</a:t>
            </a:r>
            <a:r>
              <a:rPr lang="en-US" altLang="zh-CN" sz="3200">
                <a:latin typeface="黑体" panose="02010609060101010101" charset="-122"/>
                <a:ea typeface="黑体" panose="02010609060101010101" charset="-122"/>
                <a:cs typeface="OPPOSans M" panose="00020600040101010101" pitchFamily="18" charset="-122"/>
                <a:sym typeface="+mn-ea"/>
              </a:rPr>
              <a:t>100</a:t>
            </a:r>
            <a:r>
              <a:rPr lang="zh-CN" altLang="en-US" sz="3200" dirty="0">
                <a:latin typeface="黑体" panose="02010609060101010101" charset="-122"/>
                <a:ea typeface="黑体" panose="02010609060101010101" charset="-122"/>
                <a:cs typeface="OPPOSans M" panose="00020600040101010101" pitchFamily="18" charset="-122"/>
                <a:sym typeface="+mn-ea"/>
              </a:rPr>
              <a:t>个三峡，可满足全国用电需求。</a:t>
            </a:r>
            <a:endParaRPr lang="en-US" altLang="zh-CN" sz="3200" dirty="0">
              <a:latin typeface="黑体" panose="02010609060101010101" charset="-122"/>
              <a:ea typeface="黑体" panose="02010609060101010101" charset="-122"/>
              <a:cs typeface="OPPOSans M" panose="00020600040101010101" pitchFamily="18" charset="-122"/>
              <a:sym typeface="+mn-ea"/>
            </a:endParaRPr>
          </a:p>
          <a:p>
            <a:pPr lvl="0">
              <a:lnSpc>
                <a:spcPts val="3800"/>
              </a:lnSpc>
              <a:defRPr/>
            </a:pPr>
            <a:endParaRPr lang="en-US" altLang="zh-CN" sz="3200" dirty="0">
              <a:latin typeface="黑体" panose="02010609060101010101" charset="-122"/>
              <a:ea typeface="黑体" panose="02010609060101010101" charset="-122"/>
              <a:cs typeface="OPPOSans M" panose="00020600040101010101" pitchFamily="18" charset="-122"/>
              <a:sym typeface="+mn-ea"/>
            </a:endParaRPr>
          </a:p>
          <a:p>
            <a:pPr lvl="0">
              <a:lnSpc>
                <a:spcPts val="3800"/>
              </a:lnSpc>
              <a:defRPr/>
            </a:pPr>
            <a:r>
              <a:rPr lang="zh-CN" altLang="en-US" sz="3200" dirty="0">
                <a:latin typeface="黑体" panose="02010609060101010101" charset="-122"/>
                <a:ea typeface="黑体" panose="02010609060101010101" charset="-122"/>
                <a:cs typeface="OPPOSans M" panose="00020600040101010101" pitchFamily="18" charset="-122"/>
                <a:sym typeface="+mn-ea"/>
              </a:rPr>
              <a:t>二十年，十万亿，全球过饱和。</a:t>
            </a:r>
            <a:endParaRPr lang="en-US" altLang="zh-CN" sz="3200" dirty="0">
              <a:latin typeface="黑体" panose="02010609060101010101" charset="-122"/>
              <a:ea typeface="黑体" panose="02010609060101010101" charset="-122"/>
              <a:cs typeface="OPPOSans M" panose="00020600040101010101" pitchFamily="18" charset="-122"/>
              <a:sym typeface="+mn-ea"/>
            </a:endParaRPr>
          </a:p>
        </p:txBody>
      </p:sp>
      <p:sp>
        <p:nvSpPr>
          <p:cNvPr id="3" name="灯片编号占位符 2">
            <a:extLst>
              <a:ext uri="{FF2B5EF4-FFF2-40B4-BE49-F238E27FC236}">
                <a16:creationId xmlns:a16="http://schemas.microsoft.com/office/drawing/2014/main" id="{E6B56E44-17E2-886B-8F0F-640845B51DEE}"/>
              </a:ext>
            </a:extLst>
          </p:cNvPr>
          <p:cNvSpPr>
            <a:spLocks noGrp="1"/>
          </p:cNvSpPr>
          <p:nvPr>
            <p:ph type="sldNum" sz="quarter" idx="12"/>
          </p:nvPr>
        </p:nvSpPr>
        <p:spPr/>
        <p:txBody>
          <a:bodyPr/>
          <a:lstStyle/>
          <a:p>
            <a:fld id="{5606C620-7D6C-46AA-AD65-E231281ECDC2}" type="slidenum">
              <a:rPr lang="zh-CN" altLang="en-US" smtClean="0"/>
              <a:t>12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00" fill="hold"/>
                                        <p:tgtEl>
                                          <p:spTgt spid="26"/>
                                        </p:tgtEl>
                                        <p:attrNameLst>
                                          <p:attrName>ppt_x</p:attrName>
                                        </p:attrNameLst>
                                      </p:cBhvr>
                                      <p:tavLst>
                                        <p:tav tm="0">
                                          <p:val>
                                            <p:strVal val="0-#ppt_w/2"/>
                                          </p:val>
                                        </p:tav>
                                        <p:tav tm="100000">
                                          <p:val>
                                            <p:strVal val="#ppt_x"/>
                                          </p:val>
                                        </p:tav>
                                      </p:tavLst>
                                    </p:anim>
                                    <p:anim calcmode="lin" valueType="num">
                                      <p:cBhvr additive="base">
                                        <p:cTn id="12" dur="7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34963" y="368300"/>
            <a:ext cx="2954655" cy="551815"/>
            <a:chOff x="0" y="161"/>
            <a:chExt cx="4653" cy="794"/>
          </a:xfrm>
          <a:gradFill>
            <a:gsLst>
              <a:gs pos="0">
                <a:schemeClr val="accent1">
                  <a:lumMod val="75000"/>
                </a:schemeClr>
              </a:gs>
              <a:gs pos="100000">
                <a:srgbClr val="035C7D"/>
              </a:gs>
            </a:gsLst>
            <a:lin ang="5400000" scaled="0"/>
          </a:gradFill>
        </p:grpSpPr>
        <p:sp>
          <p:nvSpPr>
            <p:cNvPr id="14" name="五边形 13"/>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5" name="燕尾形 14"/>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7" name="矩形 16"/>
          <p:cNvSpPr/>
          <p:nvPr/>
        </p:nvSpPr>
        <p:spPr>
          <a:xfrm>
            <a:off x="739442" y="452621"/>
            <a:ext cx="157927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POSans M" panose="00020600040101010101" pitchFamily="18" charset="-122"/>
              </a:rPr>
              <a:t>实施规划草案</a:t>
            </a:r>
          </a:p>
        </p:txBody>
      </p:sp>
      <p:sp>
        <p:nvSpPr>
          <p:cNvPr id="4" name="灯片编号占位符 3">
            <a:extLst>
              <a:ext uri="{FF2B5EF4-FFF2-40B4-BE49-F238E27FC236}">
                <a16:creationId xmlns:a16="http://schemas.microsoft.com/office/drawing/2014/main" id="{F217A09A-EA85-5E51-9690-2BBC0A3DC091}"/>
              </a:ext>
            </a:extLst>
          </p:cNvPr>
          <p:cNvSpPr>
            <a:spLocks noGrp="1"/>
          </p:cNvSpPr>
          <p:nvPr>
            <p:ph type="sldNum" sz="quarter" idx="12"/>
          </p:nvPr>
        </p:nvSpPr>
        <p:spPr/>
        <p:txBody>
          <a:bodyPr/>
          <a:lstStyle/>
          <a:p>
            <a:fld id="{5606C620-7D6C-46AA-AD65-E231281ECDC2}" type="slidenum">
              <a:rPr lang="zh-CN" altLang="en-US" smtClean="0"/>
              <a:t>13</a:t>
            </a:fld>
            <a:endParaRPr lang="zh-CN" altLang="en-US"/>
          </a:p>
        </p:txBody>
      </p:sp>
      <p:sp>
        <p:nvSpPr>
          <p:cNvPr id="10" name="内容占位符 2">
            <a:extLst>
              <a:ext uri="{FF2B5EF4-FFF2-40B4-BE49-F238E27FC236}">
                <a16:creationId xmlns:a16="http://schemas.microsoft.com/office/drawing/2014/main" id="{86A189FA-A77B-4146-88B1-2EBD293CF5BC}"/>
              </a:ext>
            </a:extLst>
          </p:cNvPr>
          <p:cNvSpPr txBox="1">
            <a:spLocks/>
          </p:cNvSpPr>
          <p:nvPr/>
        </p:nvSpPr>
        <p:spPr>
          <a:xfrm>
            <a:off x="838200" y="990600"/>
            <a:ext cx="10515600" cy="5486400"/>
          </a:xfrm>
          <a:prstGeom prst="rect">
            <a:avLst/>
          </a:prstGeom>
        </p:spPr>
        <p:txBody>
          <a:bodyPr>
            <a:normAutofit/>
          </a:bodyPr>
          <a:lst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首先由我公司聘请的法务、财务制定招标方案或委托有实力的企业与其签订承建协议。</a:t>
            </a:r>
          </a:p>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招标方案或委托协商均要求承建方提供一条龙服务，即从设计、申报、审批、建设、运维直至并网全部完成。本质是我公司（甲方）出钱出技术蓝图，承建方（乙方）实现蓝图并赚取建设利润和后期部分营收利润。</a:t>
            </a:r>
          </a:p>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本项目的实施我方只招标一次，中标方仍需根据设计方案中的技术参数二次招标采购发电机组等所需全部设备。</a:t>
            </a:r>
          </a:p>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中标建设方有义务培训我方指定人员全面掌握建设、运维技术，以便后期我方人员可以独立运营。</a:t>
            </a:r>
          </a:p>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项目建设选址由设计时根据其所调研的水文资料决定，我方无调研水文能力决定选址。</a:t>
            </a:r>
          </a:p>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承建方应有项目申报所需资质和与政府有关部门取得获批的必要关系。</a:t>
            </a:r>
          </a:p>
          <a:p>
            <a:pPr marL="285750" indent="-285750">
              <a:lnSpc>
                <a:spcPts val="3000"/>
              </a:lnSpc>
              <a:buFont typeface="Arial" panose="020B0604020202020204" pitchFamily="34" charset="0"/>
              <a:buChar char="•"/>
            </a:pPr>
            <a:r>
              <a:rPr lang="zh-CN" altLang="en-US" kern="0" dirty="0">
                <a:solidFill>
                  <a:sysClr val="windowText" lastClr="000000"/>
                </a:solidFill>
                <a:latin typeface="等线" panose="02010600030101010101" pitchFamily="2" charset="-122"/>
                <a:ea typeface="等线" panose="02010600030101010101" pitchFamily="2" charset="-122"/>
              </a:rPr>
              <a:t>承建方不仅可以赚取项目建设利润，项目建成后还可拥有所建项目五成利润（非股份，不参与公司经营决策），以激励其使本项目持续稳定运营。而后期参与者无此待遇。</a:t>
            </a:r>
          </a:p>
          <a:p>
            <a:pPr marL="285750" indent="-285750">
              <a:lnSpc>
                <a:spcPts val="3000"/>
              </a:lnSpc>
              <a:buFont typeface="Arial" panose="020B0604020202020204" pitchFamily="34" charset="0"/>
              <a:buChar char="•"/>
            </a:pPr>
            <a:r>
              <a:rPr lang="zh-CN" altLang="en-US" kern="0">
                <a:solidFill>
                  <a:sysClr val="windowText" lastClr="000000"/>
                </a:solidFill>
                <a:latin typeface="等线" panose="02010600030101010101" pitchFamily="2" charset="-122"/>
                <a:ea typeface="等线" panose="02010600030101010101" pitchFamily="2" charset="-122"/>
              </a:rPr>
              <a:t>本次征召建设项目</a:t>
            </a:r>
            <a:r>
              <a:rPr lang="zh-CN" altLang="en-US" kern="0" dirty="0">
                <a:solidFill>
                  <a:sysClr val="windowText" lastClr="000000"/>
                </a:solidFill>
                <a:latin typeface="等线" panose="02010600030101010101" pitchFamily="2" charset="-122"/>
                <a:ea typeface="等线" panose="02010600030101010101" pitchFamily="2" charset="-122"/>
              </a:rPr>
              <a:t>并非仅只</a:t>
            </a:r>
            <a:r>
              <a:rPr lang="en-US" altLang="zh-CN" kern="0" dirty="0">
                <a:solidFill>
                  <a:sysClr val="windowText" lastClr="000000"/>
                </a:solidFill>
                <a:latin typeface="等线" panose="02010600030101010101" pitchFamily="2" charset="-122"/>
                <a:ea typeface="等线" panose="02010600030101010101" pitchFamily="2" charset="-122"/>
              </a:rPr>
              <a:t>4.8</a:t>
            </a:r>
            <a:r>
              <a:rPr lang="zh-CN" altLang="en-US" kern="0" dirty="0">
                <a:solidFill>
                  <a:sysClr val="windowText" lastClr="000000"/>
                </a:solidFill>
                <a:latin typeface="等线" panose="02010600030101010101" pitchFamily="2" charset="-122"/>
                <a:ea typeface="等线" panose="02010600030101010101" pitchFamily="2" charset="-122"/>
              </a:rPr>
              <a:t>亿投资，后期本技术还将可获巨额投资（正在与多家投资机构洽谈后期投资，且均金额巨大），故本次合作方未来合作规模巨大（见上页</a:t>
            </a:r>
            <a:r>
              <a:rPr lang="en-US" altLang="zh-CN" kern="0" dirty="0">
                <a:solidFill>
                  <a:sysClr val="windowText" lastClr="000000"/>
                </a:solidFill>
                <a:latin typeface="等线" panose="02010600030101010101" pitchFamily="2" charset="-122"/>
                <a:ea typeface="等线" panose="02010600030101010101" pitchFamily="2" charset="-122"/>
              </a:rPr>
              <a:t>《</a:t>
            </a:r>
            <a:r>
              <a:rPr lang="zh-CN" altLang="en-US" kern="0" dirty="0">
                <a:solidFill>
                  <a:sysClr val="windowText" lastClr="000000"/>
                </a:solidFill>
                <a:latin typeface="等线" panose="02010600030101010101" pitchFamily="2" charset="-122"/>
                <a:ea typeface="等线" panose="02010600030101010101" pitchFamily="2" charset="-122"/>
              </a:rPr>
              <a:t>规划与战略</a:t>
            </a:r>
            <a:r>
              <a:rPr lang="en-US" altLang="zh-CN" kern="0" dirty="0">
                <a:solidFill>
                  <a:sysClr val="windowText" lastClr="000000"/>
                </a:solidFill>
                <a:latin typeface="等线" panose="02010600030101010101" pitchFamily="2" charset="-122"/>
                <a:ea typeface="等线" panose="02010600030101010101" pitchFamily="2" charset="-122"/>
              </a:rPr>
              <a:t>》</a:t>
            </a:r>
            <a:r>
              <a:rPr lang="zh-CN" altLang="en-US" kern="0" dirty="0">
                <a:solidFill>
                  <a:sysClr val="windowText" lastClr="000000"/>
                </a:solidFill>
                <a:latin typeface="等线" panose="02010600030101010101" pitchFamily="2" charset="-122"/>
                <a:ea typeface="等线" panose="02010600030101010101" pitchFamily="2" charset="-122"/>
              </a:rPr>
              <a:t>）。而本次弃权者未来若有合作意愿则利润微薄。</a:t>
            </a:r>
          </a:p>
        </p:txBody>
      </p:sp>
    </p:spTree>
    <p:extLst>
      <p:ext uri="{BB962C8B-B14F-4D97-AF65-F5344CB8AC3E}">
        <p14:creationId xmlns:p14="http://schemas.microsoft.com/office/powerpoint/2010/main" val="112487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H="1">
            <a:off x="0" y="299103"/>
            <a:ext cx="12192000" cy="3325961"/>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t="-28564" b="-285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cs typeface="黑体" panose="02010609060101010101" charset="-122"/>
            </a:endParaRPr>
          </a:p>
        </p:txBody>
      </p:sp>
      <p:sp>
        <p:nvSpPr>
          <p:cNvPr id="22" name="矩形 27"/>
          <p:cNvSpPr/>
          <p:nvPr/>
        </p:nvSpPr>
        <p:spPr>
          <a:xfrm flipH="1">
            <a:off x="614680" y="1379593"/>
            <a:ext cx="7561050" cy="5045292"/>
          </a:xfrm>
          <a:custGeom>
            <a:avLst/>
            <a:gdLst>
              <a:gd name="connsiteX0" fmla="*/ 0 w 6248400"/>
              <a:gd name="connsiteY0" fmla="*/ 0 h 6959600"/>
              <a:gd name="connsiteX1" fmla="*/ 6248400 w 6248400"/>
              <a:gd name="connsiteY1" fmla="*/ 0 h 6959600"/>
              <a:gd name="connsiteX2" fmla="*/ 6248400 w 6248400"/>
              <a:gd name="connsiteY2" fmla="*/ 6959600 h 6959600"/>
              <a:gd name="connsiteX3" fmla="*/ 0 w 6248400"/>
              <a:gd name="connsiteY3" fmla="*/ 6959600 h 6959600"/>
              <a:gd name="connsiteX4" fmla="*/ 0 w 6248400"/>
              <a:gd name="connsiteY4" fmla="*/ 0 h 6959600"/>
              <a:gd name="connsiteX0-1" fmla="*/ 3009900 w 9258300"/>
              <a:gd name="connsiteY0-2" fmla="*/ 0 h 6959600"/>
              <a:gd name="connsiteX1-3" fmla="*/ 9258300 w 9258300"/>
              <a:gd name="connsiteY1-4" fmla="*/ 0 h 6959600"/>
              <a:gd name="connsiteX2-5" fmla="*/ 9258300 w 9258300"/>
              <a:gd name="connsiteY2-6" fmla="*/ 6959600 h 6959600"/>
              <a:gd name="connsiteX3-7" fmla="*/ 0 w 9258300"/>
              <a:gd name="connsiteY3-8" fmla="*/ 6959600 h 6959600"/>
              <a:gd name="connsiteX4-9" fmla="*/ 3009900 w 9258300"/>
              <a:gd name="connsiteY4-10" fmla="*/ 0 h 6959600"/>
              <a:gd name="connsiteX0-11" fmla="*/ 3009900 w 9258300"/>
              <a:gd name="connsiteY0-12" fmla="*/ 0 h 6959600"/>
              <a:gd name="connsiteX1-13" fmla="*/ 9258300 w 9258300"/>
              <a:gd name="connsiteY1-14" fmla="*/ 0 h 6959600"/>
              <a:gd name="connsiteX2-15" fmla="*/ 9258300 w 9258300"/>
              <a:gd name="connsiteY2-16" fmla="*/ 4419600 h 6959600"/>
              <a:gd name="connsiteX3-17" fmla="*/ 9258300 w 9258300"/>
              <a:gd name="connsiteY3-18" fmla="*/ 6959600 h 6959600"/>
              <a:gd name="connsiteX4-19" fmla="*/ 0 w 9258300"/>
              <a:gd name="connsiteY4-20" fmla="*/ 6959600 h 6959600"/>
              <a:gd name="connsiteX5" fmla="*/ 3009900 w 9258300"/>
              <a:gd name="connsiteY5" fmla="*/ 0 h 6959600"/>
              <a:gd name="connsiteX0-21" fmla="*/ 3009900 w 9258300"/>
              <a:gd name="connsiteY0-22" fmla="*/ 0 h 6959600"/>
              <a:gd name="connsiteX1-23" fmla="*/ 9258300 w 9258300"/>
              <a:gd name="connsiteY1-24" fmla="*/ 0 h 6959600"/>
              <a:gd name="connsiteX2-25" fmla="*/ 9258300 w 9258300"/>
              <a:gd name="connsiteY2-26" fmla="*/ 4419600 h 6959600"/>
              <a:gd name="connsiteX3-27" fmla="*/ 7886700 w 9258300"/>
              <a:gd name="connsiteY3-28" fmla="*/ 6858000 h 6959600"/>
              <a:gd name="connsiteX4-29" fmla="*/ 0 w 9258300"/>
              <a:gd name="connsiteY4-30" fmla="*/ 6959600 h 6959600"/>
              <a:gd name="connsiteX5-31" fmla="*/ 3009900 w 9258300"/>
              <a:gd name="connsiteY5-32" fmla="*/ 0 h 6959600"/>
              <a:gd name="connsiteX0-33" fmla="*/ 3009900 w 9258300"/>
              <a:gd name="connsiteY0-34" fmla="*/ 0 h 6959600"/>
              <a:gd name="connsiteX1-35" fmla="*/ 9258300 w 9258300"/>
              <a:gd name="connsiteY1-36" fmla="*/ 0 h 6959600"/>
              <a:gd name="connsiteX2-37" fmla="*/ 9258300 w 9258300"/>
              <a:gd name="connsiteY2-38" fmla="*/ 4419600 h 6959600"/>
              <a:gd name="connsiteX3-39" fmla="*/ 7950200 w 9258300"/>
              <a:gd name="connsiteY3-40" fmla="*/ 6946900 h 6959600"/>
              <a:gd name="connsiteX4-41" fmla="*/ 0 w 9258300"/>
              <a:gd name="connsiteY4-42" fmla="*/ 6959600 h 6959600"/>
              <a:gd name="connsiteX5-43" fmla="*/ 3009900 w 9258300"/>
              <a:gd name="connsiteY5-44" fmla="*/ 0 h 6959600"/>
              <a:gd name="connsiteX0-45" fmla="*/ 3187700 w 9436100"/>
              <a:gd name="connsiteY0-46" fmla="*/ 0 h 6946900"/>
              <a:gd name="connsiteX1-47" fmla="*/ 9436100 w 9436100"/>
              <a:gd name="connsiteY1-48" fmla="*/ 0 h 6946900"/>
              <a:gd name="connsiteX2-49" fmla="*/ 9436100 w 9436100"/>
              <a:gd name="connsiteY2-50" fmla="*/ 4419600 h 6946900"/>
              <a:gd name="connsiteX3-51" fmla="*/ 8128000 w 9436100"/>
              <a:gd name="connsiteY3-52" fmla="*/ 6946900 h 6946900"/>
              <a:gd name="connsiteX4-53" fmla="*/ 0 w 9436100"/>
              <a:gd name="connsiteY4-54" fmla="*/ 6934200 h 6946900"/>
              <a:gd name="connsiteX5-55" fmla="*/ 3187700 w 9436100"/>
              <a:gd name="connsiteY5-56" fmla="*/ 0 h 6946900"/>
              <a:gd name="connsiteX0-57" fmla="*/ 3187700 w 9436100"/>
              <a:gd name="connsiteY0-58" fmla="*/ 0 h 6946900"/>
              <a:gd name="connsiteX1-59" fmla="*/ 9436100 w 9436100"/>
              <a:gd name="connsiteY1-60" fmla="*/ 0 h 6946900"/>
              <a:gd name="connsiteX2-61" fmla="*/ 9436100 w 9436100"/>
              <a:gd name="connsiteY2-62" fmla="*/ 4043585 h 6946900"/>
              <a:gd name="connsiteX3-63" fmla="*/ 8128000 w 9436100"/>
              <a:gd name="connsiteY3-64" fmla="*/ 6946900 h 6946900"/>
              <a:gd name="connsiteX4-65" fmla="*/ 0 w 9436100"/>
              <a:gd name="connsiteY4-66" fmla="*/ 6934200 h 6946900"/>
              <a:gd name="connsiteX5-67" fmla="*/ 3187700 w 9436100"/>
              <a:gd name="connsiteY5-68" fmla="*/ 0 h 6946900"/>
              <a:gd name="connsiteX0-69" fmla="*/ 3187700 w 9436100"/>
              <a:gd name="connsiteY0-70" fmla="*/ 0 h 6946900"/>
              <a:gd name="connsiteX1-71" fmla="*/ 9436100 w 9436100"/>
              <a:gd name="connsiteY1-72" fmla="*/ 0 h 6946900"/>
              <a:gd name="connsiteX2-73" fmla="*/ 9436100 w 9436100"/>
              <a:gd name="connsiteY2-74" fmla="*/ 4035965 h 6946900"/>
              <a:gd name="connsiteX3-75" fmla="*/ 8128000 w 9436100"/>
              <a:gd name="connsiteY3-76" fmla="*/ 6946900 h 6946900"/>
              <a:gd name="connsiteX4-77" fmla="*/ 0 w 9436100"/>
              <a:gd name="connsiteY4-78" fmla="*/ 6934200 h 6946900"/>
              <a:gd name="connsiteX5-79" fmla="*/ 3187700 w 9436100"/>
              <a:gd name="connsiteY5-80" fmla="*/ 0 h 6946900"/>
              <a:gd name="connsiteX0-81" fmla="*/ 3187700 w 9436100"/>
              <a:gd name="connsiteY0-82" fmla="*/ 0 h 6934200"/>
              <a:gd name="connsiteX1-83" fmla="*/ 9436100 w 9436100"/>
              <a:gd name="connsiteY1-84" fmla="*/ 0 h 6934200"/>
              <a:gd name="connsiteX2-85" fmla="*/ 9436100 w 9436100"/>
              <a:gd name="connsiteY2-86" fmla="*/ 4035965 h 6934200"/>
              <a:gd name="connsiteX3-87" fmla="*/ 8376571 w 9436100"/>
              <a:gd name="connsiteY3-88" fmla="*/ 6237599 h 6934200"/>
              <a:gd name="connsiteX4-89" fmla="*/ 0 w 9436100"/>
              <a:gd name="connsiteY4-90" fmla="*/ 6934200 h 6934200"/>
              <a:gd name="connsiteX5-91" fmla="*/ 3187700 w 9436100"/>
              <a:gd name="connsiteY5-92" fmla="*/ 0 h 6934200"/>
              <a:gd name="connsiteX0-93" fmla="*/ 2876988 w 9125388"/>
              <a:gd name="connsiteY0-94" fmla="*/ 0 h 6250536"/>
              <a:gd name="connsiteX1-95" fmla="*/ 9125388 w 9125388"/>
              <a:gd name="connsiteY1-96" fmla="*/ 0 h 6250536"/>
              <a:gd name="connsiteX2-97" fmla="*/ 9125388 w 9125388"/>
              <a:gd name="connsiteY2-98" fmla="*/ 4035965 h 6250536"/>
              <a:gd name="connsiteX3-99" fmla="*/ 8065859 w 9125388"/>
              <a:gd name="connsiteY3-100" fmla="*/ 6237599 h 6250536"/>
              <a:gd name="connsiteX4-101" fmla="*/ 0 w 9125388"/>
              <a:gd name="connsiteY4-102" fmla="*/ 6250536 h 6250536"/>
              <a:gd name="connsiteX5-103" fmla="*/ 2876988 w 9125388"/>
              <a:gd name="connsiteY5-104" fmla="*/ 0 h 6250536"/>
              <a:gd name="connsiteX0-105" fmla="*/ 2876988 w 9125388"/>
              <a:gd name="connsiteY0-106" fmla="*/ 0 h 6254691"/>
              <a:gd name="connsiteX1-107" fmla="*/ 9125388 w 9125388"/>
              <a:gd name="connsiteY1-108" fmla="*/ 0 h 6254691"/>
              <a:gd name="connsiteX2-109" fmla="*/ 9125388 w 9125388"/>
              <a:gd name="connsiteY2-110" fmla="*/ 4035965 h 6254691"/>
              <a:gd name="connsiteX3-111" fmla="*/ 8056982 w 9125388"/>
              <a:gd name="connsiteY3-112" fmla="*/ 6254691 h 6254691"/>
              <a:gd name="connsiteX4-113" fmla="*/ 0 w 9125388"/>
              <a:gd name="connsiteY4-114" fmla="*/ 6250536 h 6254691"/>
              <a:gd name="connsiteX5-115" fmla="*/ 2876988 w 9125388"/>
              <a:gd name="connsiteY5-116" fmla="*/ 0 h 6254691"/>
              <a:gd name="connsiteX0-117" fmla="*/ 2869598 w 9125388"/>
              <a:gd name="connsiteY0-118" fmla="*/ 0 h 6254691"/>
              <a:gd name="connsiteX1-119" fmla="*/ 9125388 w 9125388"/>
              <a:gd name="connsiteY1-120" fmla="*/ 0 h 6254691"/>
              <a:gd name="connsiteX2-121" fmla="*/ 9125388 w 9125388"/>
              <a:gd name="connsiteY2-122" fmla="*/ 4035965 h 6254691"/>
              <a:gd name="connsiteX3-123" fmla="*/ 8056982 w 9125388"/>
              <a:gd name="connsiteY3-124" fmla="*/ 6254691 h 6254691"/>
              <a:gd name="connsiteX4-125" fmla="*/ 0 w 9125388"/>
              <a:gd name="connsiteY4-126" fmla="*/ 6250536 h 6254691"/>
              <a:gd name="connsiteX5-127" fmla="*/ 2869598 w 9125388"/>
              <a:gd name="connsiteY5-128" fmla="*/ 0 h 6254691"/>
              <a:gd name="connsiteX0-129" fmla="*/ 2858513 w 9125388"/>
              <a:gd name="connsiteY0-130" fmla="*/ 0 h 6254691"/>
              <a:gd name="connsiteX1-131" fmla="*/ 9125388 w 9125388"/>
              <a:gd name="connsiteY1-132" fmla="*/ 0 h 6254691"/>
              <a:gd name="connsiteX2-133" fmla="*/ 9125388 w 9125388"/>
              <a:gd name="connsiteY2-134" fmla="*/ 4035965 h 6254691"/>
              <a:gd name="connsiteX3-135" fmla="*/ 8056982 w 9125388"/>
              <a:gd name="connsiteY3-136" fmla="*/ 6254691 h 6254691"/>
              <a:gd name="connsiteX4-137" fmla="*/ 0 w 9125388"/>
              <a:gd name="connsiteY4-138" fmla="*/ 6250536 h 6254691"/>
              <a:gd name="connsiteX5-139" fmla="*/ 2858513 w 9125388"/>
              <a:gd name="connsiteY5-140" fmla="*/ 0 h 6254691"/>
              <a:gd name="connsiteX0-141" fmla="*/ 2852969 w 9125388"/>
              <a:gd name="connsiteY0-142" fmla="*/ 0 h 6254691"/>
              <a:gd name="connsiteX1-143" fmla="*/ 9125388 w 9125388"/>
              <a:gd name="connsiteY1-144" fmla="*/ 0 h 6254691"/>
              <a:gd name="connsiteX2-145" fmla="*/ 9125388 w 9125388"/>
              <a:gd name="connsiteY2-146" fmla="*/ 4035965 h 6254691"/>
              <a:gd name="connsiteX3-147" fmla="*/ 8056982 w 9125388"/>
              <a:gd name="connsiteY3-148" fmla="*/ 6254691 h 6254691"/>
              <a:gd name="connsiteX4-149" fmla="*/ 0 w 9125388"/>
              <a:gd name="connsiteY4-150" fmla="*/ 6250536 h 6254691"/>
              <a:gd name="connsiteX5-151" fmla="*/ 2852969 w 9125388"/>
              <a:gd name="connsiteY5-152" fmla="*/ 0 h 6254691"/>
              <a:gd name="connsiteX0-153" fmla="*/ 2527779 w 8800198"/>
              <a:gd name="connsiteY0-154" fmla="*/ 0 h 6254691"/>
              <a:gd name="connsiteX1-155" fmla="*/ 8800198 w 8800198"/>
              <a:gd name="connsiteY1-156" fmla="*/ 0 h 6254691"/>
              <a:gd name="connsiteX2-157" fmla="*/ 8800198 w 8800198"/>
              <a:gd name="connsiteY2-158" fmla="*/ 4035965 h 6254691"/>
              <a:gd name="connsiteX3-159" fmla="*/ 7731792 w 8800198"/>
              <a:gd name="connsiteY3-160" fmla="*/ 6254691 h 6254691"/>
              <a:gd name="connsiteX4-161" fmla="*/ 0 w 8800198"/>
              <a:gd name="connsiteY4-162" fmla="*/ 5652527 h 6254691"/>
              <a:gd name="connsiteX5-163" fmla="*/ 2527779 w 8800198"/>
              <a:gd name="connsiteY5-164" fmla="*/ 0 h 6254691"/>
              <a:gd name="connsiteX0-165" fmla="*/ 2527779 w 8800198"/>
              <a:gd name="connsiteY0-166" fmla="*/ 0 h 5685158"/>
              <a:gd name="connsiteX1-167" fmla="*/ 8800198 w 8800198"/>
              <a:gd name="connsiteY1-168" fmla="*/ 0 h 5685158"/>
              <a:gd name="connsiteX2-169" fmla="*/ 8800198 w 8800198"/>
              <a:gd name="connsiteY2-170" fmla="*/ 4035965 h 5685158"/>
              <a:gd name="connsiteX3-171" fmla="*/ 7983076 w 8800198"/>
              <a:gd name="connsiteY3-172" fmla="*/ 5685158 h 5685158"/>
              <a:gd name="connsiteX4-173" fmla="*/ 0 w 8800198"/>
              <a:gd name="connsiteY4-174" fmla="*/ 5652527 h 5685158"/>
              <a:gd name="connsiteX5-175" fmla="*/ 2527779 w 8800198"/>
              <a:gd name="connsiteY5-176" fmla="*/ 0 h 5685158"/>
              <a:gd name="connsiteX0-177" fmla="*/ 2527779 w 8800198"/>
              <a:gd name="connsiteY0-178" fmla="*/ 0 h 5665996"/>
              <a:gd name="connsiteX1-179" fmla="*/ 8800198 w 8800198"/>
              <a:gd name="connsiteY1-180" fmla="*/ 0 h 5665996"/>
              <a:gd name="connsiteX2-181" fmla="*/ 8800198 w 8800198"/>
              <a:gd name="connsiteY2-182" fmla="*/ 4035965 h 5665996"/>
              <a:gd name="connsiteX3-183" fmla="*/ 7953237 w 8800198"/>
              <a:gd name="connsiteY3-184" fmla="*/ 5665996 h 5665996"/>
              <a:gd name="connsiteX4-185" fmla="*/ 0 w 8800198"/>
              <a:gd name="connsiteY4-186" fmla="*/ 5652527 h 5665996"/>
              <a:gd name="connsiteX5-187" fmla="*/ 2527779 w 8800198"/>
              <a:gd name="connsiteY5-188" fmla="*/ 0 h 5665996"/>
              <a:gd name="connsiteX0-189" fmla="*/ 2527779 w 8800198"/>
              <a:gd name="connsiteY0-190" fmla="*/ 0 h 5652527"/>
              <a:gd name="connsiteX1-191" fmla="*/ 8800198 w 8800198"/>
              <a:gd name="connsiteY1-192" fmla="*/ 0 h 5652527"/>
              <a:gd name="connsiteX2-193" fmla="*/ 8800198 w 8800198"/>
              <a:gd name="connsiteY2-194" fmla="*/ 4035965 h 5652527"/>
              <a:gd name="connsiteX3-195" fmla="*/ 7963184 w 8800198"/>
              <a:gd name="connsiteY3-196" fmla="*/ 5646835 h 5652527"/>
              <a:gd name="connsiteX4-197" fmla="*/ 0 w 8800198"/>
              <a:gd name="connsiteY4-198" fmla="*/ 5652527 h 5652527"/>
              <a:gd name="connsiteX5-199" fmla="*/ 2527779 w 8800198"/>
              <a:gd name="connsiteY5-200" fmla="*/ 0 h 5652527"/>
              <a:gd name="connsiteX0-201" fmla="*/ 2527779 w 8800198"/>
              <a:gd name="connsiteY0-202" fmla="*/ 0 h 5652527"/>
              <a:gd name="connsiteX1-203" fmla="*/ 8800198 w 8800198"/>
              <a:gd name="connsiteY1-204" fmla="*/ 0 h 5652527"/>
              <a:gd name="connsiteX2-205" fmla="*/ 8800198 w 8800198"/>
              <a:gd name="connsiteY2-206" fmla="*/ 4035965 h 5652527"/>
              <a:gd name="connsiteX3-207" fmla="*/ 7963184 w 8800198"/>
              <a:gd name="connsiteY3-208" fmla="*/ 5646835 h 5652527"/>
              <a:gd name="connsiteX4-209" fmla="*/ 0 w 8800198"/>
              <a:gd name="connsiteY4-210" fmla="*/ 5652527 h 5652527"/>
              <a:gd name="connsiteX5-211" fmla="*/ 2527779 w 8800198"/>
              <a:gd name="connsiteY5-212" fmla="*/ 0 h 5652527"/>
              <a:gd name="connsiteX0-213" fmla="*/ 2527779 w 8800198"/>
              <a:gd name="connsiteY0-214" fmla="*/ 0 h 5656416"/>
              <a:gd name="connsiteX1-215" fmla="*/ 8800198 w 8800198"/>
              <a:gd name="connsiteY1-216" fmla="*/ 0 h 5656416"/>
              <a:gd name="connsiteX2-217" fmla="*/ 8800198 w 8800198"/>
              <a:gd name="connsiteY2-218" fmla="*/ 4035965 h 5656416"/>
              <a:gd name="connsiteX3-219" fmla="*/ 7963184 w 8800198"/>
              <a:gd name="connsiteY3-220" fmla="*/ 5656416 h 5656416"/>
              <a:gd name="connsiteX4-221" fmla="*/ 0 w 8800198"/>
              <a:gd name="connsiteY4-222" fmla="*/ 5652527 h 5656416"/>
              <a:gd name="connsiteX5-223" fmla="*/ 2527779 w 8800198"/>
              <a:gd name="connsiteY5-224" fmla="*/ 0 h 5656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8800198" h="5656416">
                <a:moveTo>
                  <a:pt x="2527779" y="0"/>
                </a:moveTo>
                <a:lnTo>
                  <a:pt x="8800198" y="0"/>
                </a:lnTo>
                <a:lnTo>
                  <a:pt x="8800198" y="4035965"/>
                </a:lnTo>
                <a:lnTo>
                  <a:pt x="7963184" y="5656416"/>
                </a:lnTo>
                <a:lnTo>
                  <a:pt x="0" y="5652527"/>
                </a:lnTo>
                <a:lnTo>
                  <a:pt x="2527779" y="0"/>
                </a:lnTo>
                <a:close/>
              </a:path>
            </a:pathLst>
          </a:custGeom>
          <a:gradFill flip="none" rotWithShape="1">
            <a:gsLst>
              <a:gs pos="0">
                <a:schemeClr val="accent1">
                  <a:alpha val="0"/>
                </a:schemeClr>
              </a:gs>
              <a:gs pos="100000">
                <a:schemeClr val="tx1">
                  <a:alpha val="3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cxnSp>
        <p:nvCxnSpPr>
          <p:cNvPr id="25" name="直接连接符 24"/>
          <p:cNvCxnSpPr/>
          <p:nvPr/>
        </p:nvCxnSpPr>
        <p:spPr>
          <a:xfrm>
            <a:off x="1184327" y="3625064"/>
            <a:ext cx="4265097"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文本框 9"/>
          <p:cNvSpPr txBox="1"/>
          <p:nvPr/>
        </p:nvSpPr>
        <p:spPr>
          <a:xfrm>
            <a:off x="886460" y="1406604"/>
            <a:ext cx="10695940" cy="1107996"/>
          </a:xfrm>
          <a:prstGeom prst="rect">
            <a:avLst/>
          </a:prstGeom>
          <a:noFill/>
        </p:spPr>
        <p:txBody>
          <a:bodyPr wrap="square" lIns="91440" tIns="45720" rIns="91440" bIns="45720" rtlCol="0">
            <a:spAutoFit/>
          </a:bodyPr>
          <a:lstStyle/>
          <a:p>
            <a:pPr marL="12700">
              <a:lnSpc>
                <a:spcPct val="100000"/>
              </a:lnSpc>
              <a:spcBef>
                <a:spcPts val="535"/>
              </a:spcBef>
            </a:pPr>
            <a:r>
              <a:rPr lang="zh-CN" sz="6600" b="1" dirty="0">
                <a:solidFill>
                  <a:srgbClr val="FF0000"/>
                </a:solidFill>
                <a:latin typeface="黑体" panose="02010609060101010101" charset="-122"/>
                <a:ea typeface="黑体" panose="02010609060101010101" charset="-122"/>
                <a:cs typeface="黑体" panose="02010609060101010101" charset="-122"/>
                <a:sym typeface="+mn-ea"/>
              </a:rPr>
              <a:t>风险</a:t>
            </a:r>
            <a:r>
              <a:rPr lang="zh-CN" altLang="en-US" sz="6600" b="1" dirty="0">
                <a:solidFill>
                  <a:srgbClr val="FF0000"/>
                </a:solidFill>
                <a:latin typeface="黑体" panose="02010609060101010101" charset="-122"/>
                <a:ea typeface="黑体" panose="02010609060101010101" charset="-122"/>
                <a:cs typeface="黑体" panose="02010609060101010101" charset="-122"/>
                <a:sym typeface="+mn-ea"/>
              </a:rPr>
              <a:t>、收益及社会综合效益</a:t>
            </a:r>
            <a:endParaRPr lang="zh-CN" sz="6600" b="1" dirty="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 name="副标题 2">
            <a:extLst>
              <a:ext uri="{FF2B5EF4-FFF2-40B4-BE49-F238E27FC236}">
                <a16:creationId xmlns:a16="http://schemas.microsoft.com/office/drawing/2014/main" id="{9A1A1650-4587-CC9C-9775-DA2393DADEAD}"/>
              </a:ext>
            </a:extLst>
          </p:cNvPr>
          <p:cNvSpPr txBox="1">
            <a:spLocks/>
          </p:cNvSpPr>
          <p:nvPr/>
        </p:nvSpPr>
        <p:spPr>
          <a:xfrm>
            <a:off x="888365" y="3657611"/>
            <a:ext cx="10465435" cy="2971789"/>
          </a:xfrm>
          <a:prstGeom prst="rect">
            <a:avLst/>
          </a:prstGeom>
        </p:spPr>
        <p:txBody>
          <a:bodyPr>
            <a:noAutofit/>
          </a:bodyPr>
          <a:lst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ts val="5000"/>
              </a:lnSpc>
            </a:pPr>
            <a:r>
              <a:rPr lang="zh-CN" altLang="en-US" sz="2400" kern="0" dirty="0">
                <a:solidFill>
                  <a:sysClr val="windowText" lastClr="000000"/>
                </a:solidFill>
                <a:latin typeface="+mn-ea"/>
              </a:rPr>
              <a:t>这是一项从政策、技术、建安、运维到市场、回款</a:t>
            </a:r>
            <a:r>
              <a:rPr lang="zh-CN" altLang="en-US" sz="2400" b="1" kern="0" dirty="0">
                <a:solidFill>
                  <a:srgbClr val="FF0000"/>
                </a:solidFill>
                <a:latin typeface="+mn-ea"/>
              </a:rPr>
              <a:t>均无任何风险</a:t>
            </a:r>
            <a:r>
              <a:rPr lang="zh-CN" altLang="en-US" sz="2400" kern="0" dirty="0">
                <a:solidFill>
                  <a:sysClr val="windowText" lastClr="000000"/>
                </a:solidFill>
                <a:latin typeface="+mn-ea"/>
              </a:rPr>
              <a:t>，</a:t>
            </a:r>
            <a:endParaRPr lang="en-US" altLang="zh-CN" sz="2400" kern="0" dirty="0">
              <a:solidFill>
                <a:sysClr val="windowText" lastClr="000000"/>
              </a:solidFill>
              <a:latin typeface="+mn-ea"/>
            </a:endParaRPr>
          </a:p>
          <a:p>
            <a:pPr algn="l">
              <a:lnSpc>
                <a:spcPts val="5000"/>
              </a:lnSpc>
            </a:pPr>
            <a:r>
              <a:rPr lang="zh-CN" altLang="en-US" sz="2400" kern="0" dirty="0">
                <a:solidFill>
                  <a:sysClr val="windowText" lastClr="000000"/>
                </a:solidFill>
                <a:latin typeface="+mn-ea"/>
              </a:rPr>
              <a:t>但确有</a:t>
            </a:r>
            <a:r>
              <a:rPr lang="zh-CN" altLang="en-US" sz="2400" b="1" kern="0" dirty="0">
                <a:solidFill>
                  <a:srgbClr val="FF0000"/>
                </a:solidFill>
                <a:latin typeface="微软雅黑" panose="020B0503020204020204" pitchFamily="34" charset="-122"/>
                <a:ea typeface="微软雅黑" panose="020B0503020204020204" pitchFamily="34" charset="-122"/>
              </a:rPr>
              <a:t>无限</a:t>
            </a:r>
            <a:r>
              <a:rPr lang="zh-CN" altLang="en-US" sz="2400" b="1" kern="0">
                <a:solidFill>
                  <a:srgbClr val="FF0000"/>
                </a:solidFill>
                <a:latin typeface="微软雅黑" panose="020B0503020204020204" pitchFamily="34" charset="-122"/>
                <a:ea typeface="微软雅黑" panose="020B0503020204020204" pitchFamily="34" charset="-122"/>
              </a:rPr>
              <a:t>收益</a:t>
            </a:r>
            <a:r>
              <a:rPr lang="zh-CN" altLang="en-US" sz="2400" kern="0">
                <a:solidFill>
                  <a:sysClr val="windowText" lastClr="000000"/>
                </a:solidFill>
                <a:latin typeface="+mn-ea"/>
              </a:rPr>
              <a:t>的</a:t>
            </a:r>
            <a:r>
              <a:rPr lang="en-US" altLang="zh-CN" sz="2400" b="1" kern="0">
                <a:solidFill>
                  <a:srgbClr val="FF0000"/>
                </a:solidFill>
                <a:latin typeface="微软雅黑" panose="020B0503020204020204" pitchFamily="34" charset="-122"/>
                <a:ea typeface="微软雅黑" panose="020B0503020204020204" pitchFamily="34" charset="-122"/>
              </a:rPr>
              <a:t>200</a:t>
            </a:r>
            <a:r>
              <a:rPr lang="zh-CN" altLang="en-US" sz="2400" b="1" kern="0" dirty="0">
                <a:solidFill>
                  <a:srgbClr val="FF0000"/>
                </a:solidFill>
                <a:latin typeface="微软雅黑" panose="020B0503020204020204" pitchFamily="34" charset="-122"/>
                <a:ea typeface="微软雅黑" panose="020B0503020204020204" pitchFamily="34" charset="-122"/>
              </a:rPr>
              <a:t>年一遇</a:t>
            </a:r>
            <a:r>
              <a:rPr lang="zh-CN" altLang="en-US" sz="2400" kern="0" dirty="0">
                <a:solidFill>
                  <a:sysClr val="windowText" lastClr="000000"/>
                </a:solidFill>
                <a:latin typeface="+mn-ea"/>
              </a:rPr>
              <a:t>的绝佳项目，机不可失！</a:t>
            </a:r>
            <a:endParaRPr lang="en-US" altLang="zh-CN" sz="2400" kern="0" dirty="0">
              <a:solidFill>
                <a:sysClr val="windowText" lastClr="000000"/>
              </a:solidFill>
              <a:latin typeface="+mn-ea"/>
            </a:endParaRPr>
          </a:p>
          <a:p>
            <a:pPr algn="l">
              <a:lnSpc>
                <a:spcPts val="5000"/>
              </a:lnSpc>
            </a:pPr>
            <a:r>
              <a:rPr lang="zh-CN" altLang="en-US" sz="2400" kern="0" dirty="0">
                <a:solidFill>
                  <a:sysClr val="windowText" lastClr="000000"/>
                </a:solidFill>
                <a:latin typeface="+mn-ea"/>
              </a:rPr>
              <a:t>投资本案，利国利民、利人利己、造福人类、功德无量。</a:t>
            </a:r>
            <a:endParaRPr lang="en-US" altLang="zh-CN" sz="2400" kern="0" dirty="0">
              <a:solidFill>
                <a:sysClr val="windowText" lastClr="000000"/>
              </a:solidFill>
              <a:latin typeface="+mn-ea"/>
            </a:endParaRPr>
          </a:p>
          <a:p>
            <a:pPr algn="l">
              <a:lnSpc>
                <a:spcPts val="5000"/>
              </a:lnSpc>
            </a:pPr>
            <a:r>
              <a:rPr lang="zh-CN" altLang="en-US" sz="2400" kern="0" dirty="0">
                <a:solidFill>
                  <a:sysClr val="windowText" lastClr="000000"/>
                </a:solidFill>
                <a:latin typeface="+mn-ea"/>
              </a:rPr>
              <a:t>该项目将会为推动</a:t>
            </a:r>
            <a:r>
              <a:rPr lang="zh-CN" altLang="en-US" sz="2400" kern="0" dirty="0">
                <a:solidFill>
                  <a:srgbClr val="FF0000"/>
                </a:solidFill>
                <a:latin typeface="+mn-ea"/>
              </a:rPr>
              <a:t>构建人类命运共同体</a:t>
            </a:r>
            <a:r>
              <a:rPr lang="zh-CN" altLang="en-US" sz="2400" kern="0" dirty="0">
                <a:solidFill>
                  <a:sysClr val="windowText" lastClr="000000"/>
                </a:solidFill>
                <a:latin typeface="+mn-ea"/>
              </a:rPr>
              <a:t>及</a:t>
            </a:r>
            <a:r>
              <a:rPr lang="zh-CN" altLang="en-US" sz="2400" kern="0" dirty="0">
                <a:solidFill>
                  <a:srgbClr val="FF0000"/>
                </a:solidFill>
                <a:latin typeface="+mn-ea"/>
              </a:rPr>
              <a:t>一带一路</a:t>
            </a:r>
            <a:r>
              <a:rPr lang="zh-CN" altLang="en-US" sz="2400" kern="0" dirty="0">
                <a:solidFill>
                  <a:sysClr val="windowText" lastClr="000000"/>
                </a:solidFill>
                <a:latin typeface="+mn-ea"/>
              </a:rPr>
              <a:t>、</a:t>
            </a:r>
            <a:r>
              <a:rPr lang="zh-CN" altLang="en-US" sz="2400" kern="0" dirty="0">
                <a:solidFill>
                  <a:srgbClr val="FF0000"/>
                </a:solidFill>
                <a:latin typeface="+mn-ea"/>
              </a:rPr>
              <a:t>双碳目标</a:t>
            </a:r>
            <a:r>
              <a:rPr lang="zh-CN" altLang="en-US" sz="2400" kern="0" dirty="0">
                <a:solidFill>
                  <a:sysClr val="windowText" lastClr="000000"/>
                </a:solidFill>
                <a:latin typeface="+mn-ea"/>
              </a:rPr>
              <a:t>做出重大贡献。</a:t>
            </a:r>
          </a:p>
        </p:txBody>
      </p:sp>
      <p:sp>
        <p:nvSpPr>
          <p:cNvPr id="4" name="灯片编号占位符 3">
            <a:extLst>
              <a:ext uri="{FF2B5EF4-FFF2-40B4-BE49-F238E27FC236}">
                <a16:creationId xmlns:a16="http://schemas.microsoft.com/office/drawing/2014/main" id="{69BE66FD-1691-AA4C-3B0C-AA4A21C303EC}"/>
              </a:ext>
            </a:extLst>
          </p:cNvPr>
          <p:cNvSpPr>
            <a:spLocks noGrp="1"/>
          </p:cNvSpPr>
          <p:nvPr>
            <p:ph type="sldNum" sz="quarter" idx="12"/>
          </p:nvPr>
        </p:nvSpPr>
        <p:spPr/>
        <p:txBody>
          <a:bodyPr/>
          <a:lstStyle/>
          <a:p>
            <a:fld id="{5606C620-7D6C-46AA-AD65-E231281ECDC2}" type="slidenum">
              <a:rPr lang="zh-CN" altLang="en-US" smtClean="0"/>
              <a:t>14</a:t>
            </a:fld>
            <a:endParaRPr lang="zh-CN" altLang="en-US"/>
          </a:p>
        </p:txBody>
      </p:sp>
      <p:sp>
        <p:nvSpPr>
          <p:cNvPr id="3" name="页脚占位符 2">
            <a:extLst>
              <a:ext uri="{FF2B5EF4-FFF2-40B4-BE49-F238E27FC236}">
                <a16:creationId xmlns:a16="http://schemas.microsoft.com/office/drawing/2014/main" id="{97572AE5-137D-0767-56D8-3118B5B90619}"/>
              </a:ext>
            </a:extLst>
          </p:cNvPr>
          <p:cNvSpPr>
            <a:spLocks noGrp="1"/>
          </p:cNvSpPr>
          <p:nvPr>
            <p:ph type="ftr" sz="quarter" idx="11"/>
          </p:nvPr>
        </p:nvSpPr>
        <p:spPr>
          <a:xfrm>
            <a:off x="3306000" y="6377940"/>
            <a:ext cx="5580000" cy="276999"/>
          </a:xfrm>
        </p:spPr>
        <p:txBody>
          <a:bodyPr/>
          <a:lstStyle/>
          <a:p>
            <a:r>
              <a:rPr lang="zh-CN" altLang="en-US" dirty="0"/>
              <a:t>兰州小西技术服务有限公司      </a:t>
            </a:r>
            <a:r>
              <a:rPr lang="en-US" altLang="zh-CN" dirty="0"/>
              <a:t>http://www.nodam.tech</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00" fill="hold"/>
                                        <p:tgtEl>
                                          <p:spTgt spid="26"/>
                                        </p:tgtEl>
                                        <p:attrNameLst>
                                          <p:attrName>ppt_x</p:attrName>
                                        </p:attrNameLst>
                                      </p:cBhvr>
                                      <p:tavLst>
                                        <p:tav tm="0">
                                          <p:val>
                                            <p:strVal val="0-#ppt_w/2"/>
                                          </p:val>
                                        </p:tav>
                                        <p:tav tm="100000">
                                          <p:val>
                                            <p:strVal val="#ppt_x"/>
                                          </p:val>
                                        </p:tav>
                                      </p:tavLst>
                                    </p:anim>
                                    <p:anim calcmode="lin" valueType="num">
                                      <p:cBhvr additive="base">
                                        <p:cTn id="12" dur="7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2470"/>
                            </p:stCondLst>
                            <p:childTnLst>
                              <p:par>
                                <p:cTn id="14" presetID="2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4963" y="368300"/>
            <a:ext cx="10333037" cy="1003300"/>
            <a:chOff x="0" y="161"/>
            <a:chExt cx="4653" cy="794"/>
          </a:xfrm>
          <a:gradFill>
            <a:gsLst>
              <a:gs pos="0">
                <a:schemeClr val="accent1">
                  <a:lumMod val="75000"/>
                </a:schemeClr>
              </a:gs>
              <a:gs pos="100000">
                <a:srgbClr val="035C7D"/>
              </a:gs>
            </a:gsLst>
            <a:lin ang="5400000" scaled="0"/>
          </a:gradFill>
        </p:grpSpPr>
        <p:sp>
          <p:nvSpPr>
            <p:cNvPr id="50" name="五边形 49"/>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53" name="燕尾形 52"/>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54" name="矩形 53"/>
          <p:cNvSpPr/>
          <p:nvPr/>
        </p:nvSpPr>
        <p:spPr>
          <a:xfrm>
            <a:off x="487363" y="525959"/>
            <a:ext cx="8504237"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OPPOSans M" panose="00020600040101010101" pitchFamily="18" charset="-122"/>
              </a:rPr>
              <a:t>战略定位：垄断全球电力生产</a:t>
            </a:r>
          </a:p>
        </p:txBody>
      </p:sp>
      <p:sp>
        <p:nvSpPr>
          <p:cNvPr id="2" name="副标题 2">
            <a:extLst>
              <a:ext uri="{FF2B5EF4-FFF2-40B4-BE49-F238E27FC236}">
                <a16:creationId xmlns:a16="http://schemas.microsoft.com/office/drawing/2014/main" id="{95E1877F-CD64-1349-F94C-FBE317BA03D9}"/>
              </a:ext>
            </a:extLst>
          </p:cNvPr>
          <p:cNvSpPr txBox="1">
            <a:spLocks/>
          </p:cNvSpPr>
          <p:nvPr/>
        </p:nvSpPr>
        <p:spPr>
          <a:xfrm>
            <a:off x="1295400" y="1524000"/>
            <a:ext cx="9372600" cy="5105400"/>
          </a:xfrm>
          <a:prstGeom prst="rect">
            <a:avLst/>
          </a:prstGeom>
        </p:spPr>
        <p:txBody>
          <a:bodyPr wrap="square" lIns="0" tIns="0" rIns="0" bIns="0">
            <a:noAutofit/>
          </a:bodyPr>
          <a:lstStyle>
            <a:lvl1pPr marL="0">
              <a:defRPr b="0" i="0">
                <a:solidFill>
                  <a:schemeClr val="tx1"/>
                </a:solidFill>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dist">
              <a:lnSpc>
                <a:spcPct val="150000"/>
              </a:lnSpc>
            </a:pPr>
            <a:r>
              <a:rPr lang="zh-CN" altLang="en-US" sz="4400" kern="100" dirty="0">
                <a:latin typeface="等线" panose="02010600030101010101" pitchFamily="2" charset="-122"/>
                <a:ea typeface="等线" panose="02010600030101010101" pitchFamily="2" charset="-122"/>
                <a:cs typeface="Times New Roman" panose="02020603050405020304" pitchFamily="18" charset="0"/>
              </a:rPr>
              <a:t>现已具备条件：颠覆性技术</a:t>
            </a:r>
            <a:r>
              <a:rPr lang="en-US" altLang="zh-CN" sz="44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4400" kern="100" dirty="0">
                <a:latin typeface="等线" panose="02010600030101010101" pitchFamily="2" charset="-122"/>
                <a:ea typeface="等线" panose="02010600030101010101" pitchFamily="2" charset="-122"/>
                <a:cs typeface="Times New Roman" panose="02020603050405020304" pitchFamily="18" charset="0"/>
              </a:rPr>
              <a:t>专利壁垒</a:t>
            </a:r>
            <a:endParaRPr lang="en-US" altLang="zh-CN" sz="4400" kern="100" dirty="0">
              <a:latin typeface="等线" panose="02010600030101010101" pitchFamily="2" charset="-122"/>
              <a:ea typeface="等线" panose="02010600030101010101" pitchFamily="2" charset="-122"/>
              <a:cs typeface="Times New Roman" panose="02020603050405020304" pitchFamily="18" charset="0"/>
            </a:endParaRPr>
          </a:p>
          <a:p>
            <a:pPr algn="dist">
              <a:lnSpc>
                <a:spcPct val="150000"/>
              </a:lnSpc>
            </a:pPr>
            <a:r>
              <a:rPr lang="zh-CN" altLang="en-US" sz="4400" kern="100" dirty="0">
                <a:latin typeface="等线" panose="02010600030101010101" pitchFamily="2" charset="-122"/>
                <a:ea typeface="等线" panose="02010600030101010101" pitchFamily="2" charset="-122"/>
                <a:cs typeface="Times New Roman" panose="02020603050405020304" pitchFamily="18" charset="0"/>
              </a:rPr>
              <a:t>若有国家队强力执行</a:t>
            </a:r>
            <a:endParaRPr lang="en-US" altLang="zh-CN" sz="4400" kern="100" dirty="0">
              <a:latin typeface="等线" panose="02010600030101010101" pitchFamily="2" charset="-122"/>
              <a:ea typeface="等线" panose="02010600030101010101" pitchFamily="2" charset="-122"/>
              <a:cs typeface="Times New Roman" panose="02020603050405020304" pitchFamily="18" charset="0"/>
            </a:endParaRPr>
          </a:p>
          <a:p>
            <a:pPr algn="dist">
              <a:lnSpc>
                <a:spcPct val="150000"/>
              </a:lnSpc>
            </a:pPr>
            <a:r>
              <a:rPr lang="zh-CN" altLang="en-US" sz="4400" kern="100" dirty="0">
                <a:latin typeface="等线" panose="02010600030101010101" pitchFamily="2" charset="-122"/>
                <a:ea typeface="等线" panose="02010600030101010101" pitchFamily="2" charset="-122"/>
                <a:cs typeface="Times New Roman" panose="02020603050405020304" pitchFamily="18" charset="0"/>
              </a:rPr>
              <a:t>结果必将垄断全球电力生产 </a:t>
            </a:r>
            <a:endParaRPr lang="en-US" altLang="zh-CN" sz="4400" kern="100" dirty="0">
              <a:latin typeface="等线" panose="02010600030101010101" pitchFamily="2" charset="-122"/>
              <a:ea typeface="等线" panose="02010600030101010101" pitchFamily="2" charset="-122"/>
              <a:cs typeface="Times New Roman" panose="02020603050405020304" pitchFamily="18" charset="0"/>
            </a:endParaRPr>
          </a:p>
          <a:p>
            <a:pPr algn="dist"/>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 </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gn="dist"/>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现该</a:t>
            </a:r>
            <a:r>
              <a:rPr lang="zh-CN" altLang="en-US" sz="2400" kern="100" dirty="0">
                <a:latin typeface="等线" panose="02010600030101010101" pitchFamily="2" charset="-122"/>
                <a:ea typeface="等线" panose="02010600030101010101" pitchFamily="2" charset="-122"/>
                <a:cs typeface="Times New Roman" panose="02020603050405020304" pitchFamily="18" charset="0"/>
                <a:hlinkClick r:id="rId2"/>
              </a:rPr>
              <a:t>专利开放许可</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，任一有实力的单位均可与</a:t>
            </a:r>
            <a:r>
              <a:rPr lang="zh-CN" altLang="en-US" sz="2400" kern="100" dirty="0">
                <a:latin typeface="等线" panose="02010600030101010101" pitchFamily="2" charset="-122"/>
                <a:ea typeface="等线" panose="02010600030101010101" pitchFamily="2" charset="-122"/>
                <a:cs typeface="Times New Roman" panose="02020603050405020304" pitchFamily="18" charset="0"/>
                <a:hlinkClick r:id="rId3"/>
              </a:rPr>
              <a:t>我方</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签约授权</a:t>
            </a:r>
            <a:r>
              <a:rPr lang="zh-CN" altLang="en-US" sz="24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免费使用</a:t>
            </a:r>
          </a:p>
          <a:p>
            <a:pPr algn="dist"/>
            <a:r>
              <a:rPr lang="zh-CN" altLang="en-US" sz="4400" kern="100" dirty="0">
                <a:latin typeface="等线" panose="02010600030101010101" pitchFamily="2" charset="-122"/>
                <a:ea typeface="等线" panose="02010600030101010101" pitchFamily="2" charset="-122"/>
                <a:cs typeface="Times New Roman" panose="02020603050405020304" pitchFamily="18" charset="0"/>
              </a:rPr>
              <a:t>若国家需要中国专利均可</a:t>
            </a:r>
            <a:r>
              <a:rPr lang="zh-CN" altLang="en-US" sz="44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捐献国家</a:t>
            </a:r>
            <a:endParaRPr lang="en-US" altLang="zh-CN" sz="44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1620DFEB-470C-2FF6-F826-223D8B6F541A}"/>
              </a:ext>
            </a:extLst>
          </p:cNvPr>
          <p:cNvSpPr>
            <a:spLocks noGrp="1"/>
          </p:cNvSpPr>
          <p:nvPr>
            <p:ph type="sldNum" sz="quarter" idx="7"/>
          </p:nvPr>
        </p:nvSpPr>
        <p:spPr/>
        <p:txBody>
          <a:bodyPr/>
          <a:lstStyle/>
          <a:p>
            <a:fld id="{B6F15528-21DE-4FAA-801E-634DDDAF4B2B}" type="slidenum">
              <a:rPr lang="en-US" altLang="zh-CN" smtClean="0"/>
              <a:t>2</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34963" y="368300"/>
            <a:ext cx="2954655" cy="551815"/>
            <a:chOff x="0" y="161"/>
            <a:chExt cx="4653" cy="794"/>
          </a:xfrm>
          <a:gradFill>
            <a:gsLst>
              <a:gs pos="0">
                <a:schemeClr val="accent1">
                  <a:lumMod val="75000"/>
                </a:schemeClr>
              </a:gs>
              <a:gs pos="100000">
                <a:srgbClr val="035C7D"/>
              </a:gs>
            </a:gsLst>
            <a:lin ang="5400000" scaled="0"/>
          </a:gradFill>
        </p:grpSpPr>
        <p:sp>
          <p:nvSpPr>
            <p:cNvPr id="14" name="五边形 13"/>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5" name="燕尾形 14"/>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7" name="矩形 16"/>
          <p:cNvSpPr/>
          <p:nvPr/>
        </p:nvSpPr>
        <p:spPr>
          <a:xfrm>
            <a:off x="977900" y="452621"/>
            <a:ext cx="1102360" cy="3683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OPPOSans M" panose="00020600040101010101" pitchFamily="18" charset="-122"/>
              </a:rPr>
              <a:t>项目概述</a:t>
            </a:r>
          </a:p>
        </p:txBody>
      </p:sp>
      <p:sp>
        <p:nvSpPr>
          <p:cNvPr id="2" name="副标题 2">
            <a:extLst>
              <a:ext uri="{FF2B5EF4-FFF2-40B4-BE49-F238E27FC236}">
                <a16:creationId xmlns:a16="http://schemas.microsoft.com/office/drawing/2014/main" id="{AE350A2C-1CEC-A2FC-FE8D-A45C38E7BED6}"/>
              </a:ext>
            </a:extLst>
          </p:cNvPr>
          <p:cNvSpPr txBox="1">
            <a:spLocks/>
          </p:cNvSpPr>
          <p:nvPr/>
        </p:nvSpPr>
        <p:spPr>
          <a:xfrm>
            <a:off x="838200" y="1752600"/>
            <a:ext cx="10604500" cy="4419600"/>
          </a:xfrm>
          <a:prstGeom prst="rect">
            <a:avLst/>
          </a:prstGeom>
        </p:spPr>
        <p:txBody>
          <a:bodyPr>
            <a:noAutofit/>
          </a:bodyPr>
          <a:lst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dist">
              <a:lnSpc>
                <a:spcPts val="3500"/>
              </a:lnSpc>
            </a:pPr>
            <a:r>
              <a:rPr lang="zh-CN" altLang="en-US" sz="2700" kern="0" dirty="0">
                <a:solidFill>
                  <a:sysClr val="windowText" lastClr="000000"/>
                </a:solidFill>
              </a:rPr>
              <a:t>本技术可生产</a:t>
            </a:r>
            <a:r>
              <a:rPr lang="zh-CN" altLang="en-US" sz="2700" b="1" kern="0" dirty="0">
                <a:solidFill>
                  <a:srgbClr val="FF0000"/>
                </a:solidFill>
                <a:latin typeface="+mn-ea"/>
              </a:rPr>
              <a:t>廉价充足</a:t>
            </a:r>
            <a:r>
              <a:rPr lang="zh-CN" altLang="en-US" sz="2700" kern="0" dirty="0">
                <a:solidFill>
                  <a:sysClr val="windowText" lastClr="000000"/>
                </a:solidFill>
              </a:rPr>
              <a:t>、</a:t>
            </a:r>
            <a:r>
              <a:rPr lang="zh-CN" altLang="en-US" sz="2700" b="1" kern="0" dirty="0">
                <a:solidFill>
                  <a:srgbClr val="FF0000"/>
                </a:solidFill>
                <a:latin typeface="+mn-ea"/>
              </a:rPr>
              <a:t>持续稳定</a:t>
            </a:r>
            <a:r>
              <a:rPr lang="zh-CN" altLang="en-US" sz="2700" kern="0" dirty="0">
                <a:solidFill>
                  <a:sysClr val="windowText" lastClr="000000"/>
                </a:solidFill>
              </a:rPr>
              <a:t>、</a:t>
            </a:r>
            <a:r>
              <a:rPr lang="zh-CN" altLang="en-US" sz="2700" b="1" kern="0" dirty="0">
                <a:solidFill>
                  <a:srgbClr val="FF0000"/>
                </a:solidFill>
                <a:latin typeface="+mn-ea"/>
              </a:rPr>
              <a:t>安全绿色</a:t>
            </a:r>
            <a:r>
              <a:rPr lang="zh-CN" altLang="en-US" sz="2700" kern="0" dirty="0">
                <a:solidFill>
                  <a:sysClr val="windowText" lastClr="000000"/>
                </a:solidFill>
              </a:rPr>
              <a:t>、</a:t>
            </a:r>
            <a:r>
              <a:rPr lang="zh-CN" altLang="en-US" sz="2700" b="1" kern="0" dirty="0">
                <a:solidFill>
                  <a:srgbClr val="FF0000"/>
                </a:solidFill>
                <a:latin typeface="+mn-ea"/>
              </a:rPr>
              <a:t>生态友好</a:t>
            </a:r>
            <a:r>
              <a:rPr lang="zh-CN" altLang="en-US" sz="2700" kern="0" dirty="0">
                <a:solidFill>
                  <a:sysClr val="windowText" lastClr="000000"/>
                </a:solidFill>
              </a:rPr>
              <a:t>的电力能源</a:t>
            </a:r>
          </a:p>
          <a:p>
            <a:pPr algn="dist">
              <a:lnSpc>
                <a:spcPts val="3500"/>
              </a:lnSpc>
            </a:pPr>
            <a:endParaRPr lang="zh-CN" altLang="en-US" sz="2700" kern="0" dirty="0">
              <a:solidFill>
                <a:sysClr val="windowText" lastClr="000000"/>
              </a:solidFill>
            </a:endParaRPr>
          </a:p>
          <a:p>
            <a:pPr algn="dist">
              <a:lnSpc>
                <a:spcPts val="3500"/>
              </a:lnSpc>
            </a:pPr>
            <a:r>
              <a:rPr lang="zh-CN" altLang="en-US" sz="2700" kern="0" dirty="0">
                <a:solidFill>
                  <a:sysClr val="windowText" lastClr="000000"/>
                </a:solidFill>
              </a:rPr>
              <a:t>且建造成本低、工期短、无任何技术难度及风险</a:t>
            </a:r>
          </a:p>
          <a:p>
            <a:pPr algn="dist">
              <a:lnSpc>
                <a:spcPts val="3500"/>
              </a:lnSpc>
            </a:pPr>
            <a:endParaRPr lang="zh-CN" altLang="en-US" sz="2700" kern="0" dirty="0">
              <a:solidFill>
                <a:sysClr val="windowText" lastClr="000000"/>
              </a:solidFill>
            </a:endParaRPr>
          </a:p>
          <a:p>
            <a:pPr algn="dist">
              <a:lnSpc>
                <a:spcPts val="3500"/>
              </a:lnSpc>
            </a:pPr>
            <a:r>
              <a:rPr lang="zh-CN" altLang="en-US" sz="2700" kern="0" dirty="0">
                <a:solidFill>
                  <a:sysClr val="windowText" lastClr="000000"/>
                </a:solidFill>
              </a:rPr>
              <a:t>普及后</a:t>
            </a:r>
            <a:r>
              <a:rPr lang="zh-CN" altLang="en-US" sz="2700" b="1" kern="0" dirty="0">
                <a:solidFill>
                  <a:srgbClr val="FF0000"/>
                </a:solidFill>
              </a:rPr>
              <a:t>可大幅降低化石能源使用量</a:t>
            </a:r>
            <a:endParaRPr lang="en-US" altLang="zh-CN" sz="2700" b="1" kern="0" dirty="0">
              <a:solidFill>
                <a:srgbClr val="FF0000"/>
              </a:solidFill>
            </a:endParaRPr>
          </a:p>
          <a:p>
            <a:pPr algn="dist">
              <a:lnSpc>
                <a:spcPts val="3500"/>
              </a:lnSpc>
            </a:pPr>
            <a:endParaRPr lang="en-US" altLang="zh-CN" sz="2700" b="1" kern="0" dirty="0">
              <a:solidFill>
                <a:srgbClr val="FF0000"/>
              </a:solidFill>
            </a:endParaRPr>
          </a:p>
          <a:p>
            <a:pPr algn="dist">
              <a:lnSpc>
                <a:spcPts val="3500"/>
              </a:lnSpc>
            </a:pPr>
            <a:r>
              <a:rPr lang="zh-CN" altLang="en-US" sz="2700" kern="0" dirty="0">
                <a:solidFill>
                  <a:sysClr val="windowText" lastClr="000000"/>
                </a:solidFill>
              </a:rPr>
              <a:t>使我国能源供应快速实现自给自足</a:t>
            </a:r>
          </a:p>
          <a:p>
            <a:pPr algn="dist">
              <a:lnSpc>
                <a:spcPts val="3500"/>
              </a:lnSpc>
            </a:pPr>
            <a:endParaRPr lang="en-US" altLang="zh-CN" sz="2700" kern="0" dirty="0">
              <a:solidFill>
                <a:sysClr val="windowText" lastClr="000000"/>
              </a:solidFill>
            </a:endParaRPr>
          </a:p>
          <a:p>
            <a:pPr algn="dist">
              <a:lnSpc>
                <a:spcPts val="3500"/>
              </a:lnSpc>
            </a:pPr>
            <a:r>
              <a:rPr lang="zh-CN" altLang="en-US" sz="2700" kern="0" dirty="0">
                <a:solidFill>
                  <a:sysClr val="windowText" lastClr="000000"/>
                </a:solidFill>
              </a:rPr>
              <a:t>这是</a:t>
            </a:r>
            <a:r>
              <a:rPr lang="zh-CN" altLang="en-US" sz="2700" b="1" kern="0" dirty="0">
                <a:solidFill>
                  <a:srgbClr val="FF0000"/>
                </a:solidFill>
              </a:rPr>
              <a:t>对我国能源安全具有重大战略意义</a:t>
            </a:r>
            <a:r>
              <a:rPr lang="zh-CN" altLang="en-US" sz="2700" kern="0" dirty="0">
                <a:solidFill>
                  <a:sysClr val="windowText" lastClr="000000"/>
                </a:solidFill>
              </a:rPr>
              <a:t>的一项技术革命</a:t>
            </a:r>
          </a:p>
        </p:txBody>
      </p:sp>
      <p:sp>
        <p:nvSpPr>
          <p:cNvPr id="4" name="灯片编号占位符 3">
            <a:extLst>
              <a:ext uri="{FF2B5EF4-FFF2-40B4-BE49-F238E27FC236}">
                <a16:creationId xmlns:a16="http://schemas.microsoft.com/office/drawing/2014/main" id="{F217A09A-EA85-5E51-9690-2BBC0A3DC091}"/>
              </a:ext>
            </a:extLst>
          </p:cNvPr>
          <p:cNvSpPr>
            <a:spLocks noGrp="1"/>
          </p:cNvSpPr>
          <p:nvPr>
            <p:ph type="sldNum" sz="quarter" idx="12"/>
          </p:nvPr>
        </p:nvSpPr>
        <p:spPr/>
        <p:txBody>
          <a:bodyPr/>
          <a:lstStyle/>
          <a:p>
            <a:fld id="{5606C620-7D6C-46AA-AD65-E231281ECDC2}" type="slidenum">
              <a:rPr lang="zh-CN" altLang="en-US" smtClean="0"/>
              <a:t>3</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H="1">
            <a:off x="0" y="0"/>
            <a:ext cx="12192000" cy="2563961"/>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t="-28564" b="-285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cs typeface="黑体" panose="02010609060101010101" charset="-122"/>
            </a:endParaRPr>
          </a:p>
        </p:txBody>
      </p:sp>
      <p:sp>
        <p:nvSpPr>
          <p:cNvPr id="22" name="矩形 27"/>
          <p:cNvSpPr/>
          <p:nvPr/>
        </p:nvSpPr>
        <p:spPr>
          <a:xfrm flipH="1">
            <a:off x="614680" y="1379593"/>
            <a:ext cx="7561050" cy="5045292"/>
          </a:xfrm>
          <a:custGeom>
            <a:avLst/>
            <a:gdLst>
              <a:gd name="connsiteX0" fmla="*/ 0 w 6248400"/>
              <a:gd name="connsiteY0" fmla="*/ 0 h 6959600"/>
              <a:gd name="connsiteX1" fmla="*/ 6248400 w 6248400"/>
              <a:gd name="connsiteY1" fmla="*/ 0 h 6959600"/>
              <a:gd name="connsiteX2" fmla="*/ 6248400 w 6248400"/>
              <a:gd name="connsiteY2" fmla="*/ 6959600 h 6959600"/>
              <a:gd name="connsiteX3" fmla="*/ 0 w 6248400"/>
              <a:gd name="connsiteY3" fmla="*/ 6959600 h 6959600"/>
              <a:gd name="connsiteX4" fmla="*/ 0 w 6248400"/>
              <a:gd name="connsiteY4" fmla="*/ 0 h 6959600"/>
              <a:gd name="connsiteX0-1" fmla="*/ 3009900 w 9258300"/>
              <a:gd name="connsiteY0-2" fmla="*/ 0 h 6959600"/>
              <a:gd name="connsiteX1-3" fmla="*/ 9258300 w 9258300"/>
              <a:gd name="connsiteY1-4" fmla="*/ 0 h 6959600"/>
              <a:gd name="connsiteX2-5" fmla="*/ 9258300 w 9258300"/>
              <a:gd name="connsiteY2-6" fmla="*/ 6959600 h 6959600"/>
              <a:gd name="connsiteX3-7" fmla="*/ 0 w 9258300"/>
              <a:gd name="connsiteY3-8" fmla="*/ 6959600 h 6959600"/>
              <a:gd name="connsiteX4-9" fmla="*/ 3009900 w 9258300"/>
              <a:gd name="connsiteY4-10" fmla="*/ 0 h 6959600"/>
              <a:gd name="connsiteX0-11" fmla="*/ 3009900 w 9258300"/>
              <a:gd name="connsiteY0-12" fmla="*/ 0 h 6959600"/>
              <a:gd name="connsiteX1-13" fmla="*/ 9258300 w 9258300"/>
              <a:gd name="connsiteY1-14" fmla="*/ 0 h 6959600"/>
              <a:gd name="connsiteX2-15" fmla="*/ 9258300 w 9258300"/>
              <a:gd name="connsiteY2-16" fmla="*/ 4419600 h 6959600"/>
              <a:gd name="connsiteX3-17" fmla="*/ 9258300 w 9258300"/>
              <a:gd name="connsiteY3-18" fmla="*/ 6959600 h 6959600"/>
              <a:gd name="connsiteX4-19" fmla="*/ 0 w 9258300"/>
              <a:gd name="connsiteY4-20" fmla="*/ 6959600 h 6959600"/>
              <a:gd name="connsiteX5" fmla="*/ 3009900 w 9258300"/>
              <a:gd name="connsiteY5" fmla="*/ 0 h 6959600"/>
              <a:gd name="connsiteX0-21" fmla="*/ 3009900 w 9258300"/>
              <a:gd name="connsiteY0-22" fmla="*/ 0 h 6959600"/>
              <a:gd name="connsiteX1-23" fmla="*/ 9258300 w 9258300"/>
              <a:gd name="connsiteY1-24" fmla="*/ 0 h 6959600"/>
              <a:gd name="connsiteX2-25" fmla="*/ 9258300 w 9258300"/>
              <a:gd name="connsiteY2-26" fmla="*/ 4419600 h 6959600"/>
              <a:gd name="connsiteX3-27" fmla="*/ 7886700 w 9258300"/>
              <a:gd name="connsiteY3-28" fmla="*/ 6858000 h 6959600"/>
              <a:gd name="connsiteX4-29" fmla="*/ 0 w 9258300"/>
              <a:gd name="connsiteY4-30" fmla="*/ 6959600 h 6959600"/>
              <a:gd name="connsiteX5-31" fmla="*/ 3009900 w 9258300"/>
              <a:gd name="connsiteY5-32" fmla="*/ 0 h 6959600"/>
              <a:gd name="connsiteX0-33" fmla="*/ 3009900 w 9258300"/>
              <a:gd name="connsiteY0-34" fmla="*/ 0 h 6959600"/>
              <a:gd name="connsiteX1-35" fmla="*/ 9258300 w 9258300"/>
              <a:gd name="connsiteY1-36" fmla="*/ 0 h 6959600"/>
              <a:gd name="connsiteX2-37" fmla="*/ 9258300 w 9258300"/>
              <a:gd name="connsiteY2-38" fmla="*/ 4419600 h 6959600"/>
              <a:gd name="connsiteX3-39" fmla="*/ 7950200 w 9258300"/>
              <a:gd name="connsiteY3-40" fmla="*/ 6946900 h 6959600"/>
              <a:gd name="connsiteX4-41" fmla="*/ 0 w 9258300"/>
              <a:gd name="connsiteY4-42" fmla="*/ 6959600 h 6959600"/>
              <a:gd name="connsiteX5-43" fmla="*/ 3009900 w 9258300"/>
              <a:gd name="connsiteY5-44" fmla="*/ 0 h 6959600"/>
              <a:gd name="connsiteX0-45" fmla="*/ 3187700 w 9436100"/>
              <a:gd name="connsiteY0-46" fmla="*/ 0 h 6946900"/>
              <a:gd name="connsiteX1-47" fmla="*/ 9436100 w 9436100"/>
              <a:gd name="connsiteY1-48" fmla="*/ 0 h 6946900"/>
              <a:gd name="connsiteX2-49" fmla="*/ 9436100 w 9436100"/>
              <a:gd name="connsiteY2-50" fmla="*/ 4419600 h 6946900"/>
              <a:gd name="connsiteX3-51" fmla="*/ 8128000 w 9436100"/>
              <a:gd name="connsiteY3-52" fmla="*/ 6946900 h 6946900"/>
              <a:gd name="connsiteX4-53" fmla="*/ 0 w 9436100"/>
              <a:gd name="connsiteY4-54" fmla="*/ 6934200 h 6946900"/>
              <a:gd name="connsiteX5-55" fmla="*/ 3187700 w 9436100"/>
              <a:gd name="connsiteY5-56" fmla="*/ 0 h 6946900"/>
              <a:gd name="connsiteX0-57" fmla="*/ 3187700 w 9436100"/>
              <a:gd name="connsiteY0-58" fmla="*/ 0 h 6946900"/>
              <a:gd name="connsiteX1-59" fmla="*/ 9436100 w 9436100"/>
              <a:gd name="connsiteY1-60" fmla="*/ 0 h 6946900"/>
              <a:gd name="connsiteX2-61" fmla="*/ 9436100 w 9436100"/>
              <a:gd name="connsiteY2-62" fmla="*/ 4043585 h 6946900"/>
              <a:gd name="connsiteX3-63" fmla="*/ 8128000 w 9436100"/>
              <a:gd name="connsiteY3-64" fmla="*/ 6946900 h 6946900"/>
              <a:gd name="connsiteX4-65" fmla="*/ 0 w 9436100"/>
              <a:gd name="connsiteY4-66" fmla="*/ 6934200 h 6946900"/>
              <a:gd name="connsiteX5-67" fmla="*/ 3187700 w 9436100"/>
              <a:gd name="connsiteY5-68" fmla="*/ 0 h 6946900"/>
              <a:gd name="connsiteX0-69" fmla="*/ 3187700 w 9436100"/>
              <a:gd name="connsiteY0-70" fmla="*/ 0 h 6946900"/>
              <a:gd name="connsiteX1-71" fmla="*/ 9436100 w 9436100"/>
              <a:gd name="connsiteY1-72" fmla="*/ 0 h 6946900"/>
              <a:gd name="connsiteX2-73" fmla="*/ 9436100 w 9436100"/>
              <a:gd name="connsiteY2-74" fmla="*/ 4035965 h 6946900"/>
              <a:gd name="connsiteX3-75" fmla="*/ 8128000 w 9436100"/>
              <a:gd name="connsiteY3-76" fmla="*/ 6946900 h 6946900"/>
              <a:gd name="connsiteX4-77" fmla="*/ 0 w 9436100"/>
              <a:gd name="connsiteY4-78" fmla="*/ 6934200 h 6946900"/>
              <a:gd name="connsiteX5-79" fmla="*/ 3187700 w 9436100"/>
              <a:gd name="connsiteY5-80" fmla="*/ 0 h 6946900"/>
              <a:gd name="connsiteX0-81" fmla="*/ 3187700 w 9436100"/>
              <a:gd name="connsiteY0-82" fmla="*/ 0 h 6934200"/>
              <a:gd name="connsiteX1-83" fmla="*/ 9436100 w 9436100"/>
              <a:gd name="connsiteY1-84" fmla="*/ 0 h 6934200"/>
              <a:gd name="connsiteX2-85" fmla="*/ 9436100 w 9436100"/>
              <a:gd name="connsiteY2-86" fmla="*/ 4035965 h 6934200"/>
              <a:gd name="connsiteX3-87" fmla="*/ 8376571 w 9436100"/>
              <a:gd name="connsiteY3-88" fmla="*/ 6237599 h 6934200"/>
              <a:gd name="connsiteX4-89" fmla="*/ 0 w 9436100"/>
              <a:gd name="connsiteY4-90" fmla="*/ 6934200 h 6934200"/>
              <a:gd name="connsiteX5-91" fmla="*/ 3187700 w 9436100"/>
              <a:gd name="connsiteY5-92" fmla="*/ 0 h 6934200"/>
              <a:gd name="connsiteX0-93" fmla="*/ 2876988 w 9125388"/>
              <a:gd name="connsiteY0-94" fmla="*/ 0 h 6250536"/>
              <a:gd name="connsiteX1-95" fmla="*/ 9125388 w 9125388"/>
              <a:gd name="connsiteY1-96" fmla="*/ 0 h 6250536"/>
              <a:gd name="connsiteX2-97" fmla="*/ 9125388 w 9125388"/>
              <a:gd name="connsiteY2-98" fmla="*/ 4035965 h 6250536"/>
              <a:gd name="connsiteX3-99" fmla="*/ 8065859 w 9125388"/>
              <a:gd name="connsiteY3-100" fmla="*/ 6237599 h 6250536"/>
              <a:gd name="connsiteX4-101" fmla="*/ 0 w 9125388"/>
              <a:gd name="connsiteY4-102" fmla="*/ 6250536 h 6250536"/>
              <a:gd name="connsiteX5-103" fmla="*/ 2876988 w 9125388"/>
              <a:gd name="connsiteY5-104" fmla="*/ 0 h 6250536"/>
              <a:gd name="connsiteX0-105" fmla="*/ 2876988 w 9125388"/>
              <a:gd name="connsiteY0-106" fmla="*/ 0 h 6254691"/>
              <a:gd name="connsiteX1-107" fmla="*/ 9125388 w 9125388"/>
              <a:gd name="connsiteY1-108" fmla="*/ 0 h 6254691"/>
              <a:gd name="connsiteX2-109" fmla="*/ 9125388 w 9125388"/>
              <a:gd name="connsiteY2-110" fmla="*/ 4035965 h 6254691"/>
              <a:gd name="connsiteX3-111" fmla="*/ 8056982 w 9125388"/>
              <a:gd name="connsiteY3-112" fmla="*/ 6254691 h 6254691"/>
              <a:gd name="connsiteX4-113" fmla="*/ 0 w 9125388"/>
              <a:gd name="connsiteY4-114" fmla="*/ 6250536 h 6254691"/>
              <a:gd name="connsiteX5-115" fmla="*/ 2876988 w 9125388"/>
              <a:gd name="connsiteY5-116" fmla="*/ 0 h 6254691"/>
              <a:gd name="connsiteX0-117" fmla="*/ 2869598 w 9125388"/>
              <a:gd name="connsiteY0-118" fmla="*/ 0 h 6254691"/>
              <a:gd name="connsiteX1-119" fmla="*/ 9125388 w 9125388"/>
              <a:gd name="connsiteY1-120" fmla="*/ 0 h 6254691"/>
              <a:gd name="connsiteX2-121" fmla="*/ 9125388 w 9125388"/>
              <a:gd name="connsiteY2-122" fmla="*/ 4035965 h 6254691"/>
              <a:gd name="connsiteX3-123" fmla="*/ 8056982 w 9125388"/>
              <a:gd name="connsiteY3-124" fmla="*/ 6254691 h 6254691"/>
              <a:gd name="connsiteX4-125" fmla="*/ 0 w 9125388"/>
              <a:gd name="connsiteY4-126" fmla="*/ 6250536 h 6254691"/>
              <a:gd name="connsiteX5-127" fmla="*/ 2869598 w 9125388"/>
              <a:gd name="connsiteY5-128" fmla="*/ 0 h 6254691"/>
              <a:gd name="connsiteX0-129" fmla="*/ 2858513 w 9125388"/>
              <a:gd name="connsiteY0-130" fmla="*/ 0 h 6254691"/>
              <a:gd name="connsiteX1-131" fmla="*/ 9125388 w 9125388"/>
              <a:gd name="connsiteY1-132" fmla="*/ 0 h 6254691"/>
              <a:gd name="connsiteX2-133" fmla="*/ 9125388 w 9125388"/>
              <a:gd name="connsiteY2-134" fmla="*/ 4035965 h 6254691"/>
              <a:gd name="connsiteX3-135" fmla="*/ 8056982 w 9125388"/>
              <a:gd name="connsiteY3-136" fmla="*/ 6254691 h 6254691"/>
              <a:gd name="connsiteX4-137" fmla="*/ 0 w 9125388"/>
              <a:gd name="connsiteY4-138" fmla="*/ 6250536 h 6254691"/>
              <a:gd name="connsiteX5-139" fmla="*/ 2858513 w 9125388"/>
              <a:gd name="connsiteY5-140" fmla="*/ 0 h 6254691"/>
              <a:gd name="connsiteX0-141" fmla="*/ 2852969 w 9125388"/>
              <a:gd name="connsiteY0-142" fmla="*/ 0 h 6254691"/>
              <a:gd name="connsiteX1-143" fmla="*/ 9125388 w 9125388"/>
              <a:gd name="connsiteY1-144" fmla="*/ 0 h 6254691"/>
              <a:gd name="connsiteX2-145" fmla="*/ 9125388 w 9125388"/>
              <a:gd name="connsiteY2-146" fmla="*/ 4035965 h 6254691"/>
              <a:gd name="connsiteX3-147" fmla="*/ 8056982 w 9125388"/>
              <a:gd name="connsiteY3-148" fmla="*/ 6254691 h 6254691"/>
              <a:gd name="connsiteX4-149" fmla="*/ 0 w 9125388"/>
              <a:gd name="connsiteY4-150" fmla="*/ 6250536 h 6254691"/>
              <a:gd name="connsiteX5-151" fmla="*/ 2852969 w 9125388"/>
              <a:gd name="connsiteY5-152" fmla="*/ 0 h 6254691"/>
              <a:gd name="connsiteX0-153" fmla="*/ 2527779 w 8800198"/>
              <a:gd name="connsiteY0-154" fmla="*/ 0 h 6254691"/>
              <a:gd name="connsiteX1-155" fmla="*/ 8800198 w 8800198"/>
              <a:gd name="connsiteY1-156" fmla="*/ 0 h 6254691"/>
              <a:gd name="connsiteX2-157" fmla="*/ 8800198 w 8800198"/>
              <a:gd name="connsiteY2-158" fmla="*/ 4035965 h 6254691"/>
              <a:gd name="connsiteX3-159" fmla="*/ 7731792 w 8800198"/>
              <a:gd name="connsiteY3-160" fmla="*/ 6254691 h 6254691"/>
              <a:gd name="connsiteX4-161" fmla="*/ 0 w 8800198"/>
              <a:gd name="connsiteY4-162" fmla="*/ 5652527 h 6254691"/>
              <a:gd name="connsiteX5-163" fmla="*/ 2527779 w 8800198"/>
              <a:gd name="connsiteY5-164" fmla="*/ 0 h 6254691"/>
              <a:gd name="connsiteX0-165" fmla="*/ 2527779 w 8800198"/>
              <a:gd name="connsiteY0-166" fmla="*/ 0 h 5685158"/>
              <a:gd name="connsiteX1-167" fmla="*/ 8800198 w 8800198"/>
              <a:gd name="connsiteY1-168" fmla="*/ 0 h 5685158"/>
              <a:gd name="connsiteX2-169" fmla="*/ 8800198 w 8800198"/>
              <a:gd name="connsiteY2-170" fmla="*/ 4035965 h 5685158"/>
              <a:gd name="connsiteX3-171" fmla="*/ 7983076 w 8800198"/>
              <a:gd name="connsiteY3-172" fmla="*/ 5685158 h 5685158"/>
              <a:gd name="connsiteX4-173" fmla="*/ 0 w 8800198"/>
              <a:gd name="connsiteY4-174" fmla="*/ 5652527 h 5685158"/>
              <a:gd name="connsiteX5-175" fmla="*/ 2527779 w 8800198"/>
              <a:gd name="connsiteY5-176" fmla="*/ 0 h 5685158"/>
              <a:gd name="connsiteX0-177" fmla="*/ 2527779 w 8800198"/>
              <a:gd name="connsiteY0-178" fmla="*/ 0 h 5665996"/>
              <a:gd name="connsiteX1-179" fmla="*/ 8800198 w 8800198"/>
              <a:gd name="connsiteY1-180" fmla="*/ 0 h 5665996"/>
              <a:gd name="connsiteX2-181" fmla="*/ 8800198 w 8800198"/>
              <a:gd name="connsiteY2-182" fmla="*/ 4035965 h 5665996"/>
              <a:gd name="connsiteX3-183" fmla="*/ 7953237 w 8800198"/>
              <a:gd name="connsiteY3-184" fmla="*/ 5665996 h 5665996"/>
              <a:gd name="connsiteX4-185" fmla="*/ 0 w 8800198"/>
              <a:gd name="connsiteY4-186" fmla="*/ 5652527 h 5665996"/>
              <a:gd name="connsiteX5-187" fmla="*/ 2527779 w 8800198"/>
              <a:gd name="connsiteY5-188" fmla="*/ 0 h 5665996"/>
              <a:gd name="connsiteX0-189" fmla="*/ 2527779 w 8800198"/>
              <a:gd name="connsiteY0-190" fmla="*/ 0 h 5652527"/>
              <a:gd name="connsiteX1-191" fmla="*/ 8800198 w 8800198"/>
              <a:gd name="connsiteY1-192" fmla="*/ 0 h 5652527"/>
              <a:gd name="connsiteX2-193" fmla="*/ 8800198 w 8800198"/>
              <a:gd name="connsiteY2-194" fmla="*/ 4035965 h 5652527"/>
              <a:gd name="connsiteX3-195" fmla="*/ 7963184 w 8800198"/>
              <a:gd name="connsiteY3-196" fmla="*/ 5646835 h 5652527"/>
              <a:gd name="connsiteX4-197" fmla="*/ 0 w 8800198"/>
              <a:gd name="connsiteY4-198" fmla="*/ 5652527 h 5652527"/>
              <a:gd name="connsiteX5-199" fmla="*/ 2527779 w 8800198"/>
              <a:gd name="connsiteY5-200" fmla="*/ 0 h 5652527"/>
              <a:gd name="connsiteX0-201" fmla="*/ 2527779 w 8800198"/>
              <a:gd name="connsiteY0-202" fmla="*/ 0 h 5652527"/>
              <a:gd name="connsiteX1-203" fmla="*/ 8800198 w 8800198"/>
              <a:gd name="connsiteY1-204" fmla="*/ 0 h 5652527"/>
              <a:gd name="connsiteX2-205" fmla="*/ 8800198 w 8800198"/>
              <a:gd name="connsiteY2-206" fmla="*/ 4035965 h 5652527"/>
              <a:gd name="connsiteX3-207" fmla="*/ 7963184 w 8800198"/>
              <a:gd name="connsiteY3-208" fmla="*/ 5646835 h 5652527"/>
              <a:gd name="connsiteX4-209" fmla="*/ 0 w 8800198"/>
              <a:gd name="connsiteY4-210" fmla="*/ 5652527 h 5652527"/>
              <a:gd name="connsiteX5-211" fmla="*/ 2527779 w 8800198"/>
              <a:gd name="connsiteY5-212" fmla="*/ 0 h 5652527"/>
              <a:gd name="connsiteX0-213" fmla="*/ 2527779 w 8800198"/>
              <a:gd name="connsiteY0-214" fmla="*/ 0 h 5656416"/>
              <a:gd name="connsiteX1-215" fmla="*/ 8800198 w 8800198"/>
              <a:gd name="connsiteY1-216" fmla="*/ 0 h 5656416"/>
              <a:gd name="connsiteX2-217" fmla="*/ 8800198 w 8800198"/>
              <a:gd name="connsiteY2-218" fmla="*/ 4035965 h 5656416"/>
              <a:gd name="connsiteX3-219" fmla="*/ 7963184 w 8800198"/>
              <a:gd name="connsiteY3-220" fmla="*/ 5656416 h 5656416"/>
              <a:gd name="connsiteX4-221" fmla="*/ 0 w 8800198"/>
              <a:gd name="connsiteY4-222" fmla="*/ 5652527 h 5656416"/>
              <a:gd name="connsiteX5-223" fmla="*/ 2527779 w 8800198"/>
              <a:gd name="connsiteY5-224" fmla="*/ 0 h 5656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8800198" h="5656416">
                <a:moveTo>
                  <a:pt x="2527779" y="0"/>
                </a:moveTo>
                <a:lnTo>
                  <a:pt x="8800198" y="0"/>
                </a:lnTo>
                <a:lnTo>
                  <a:pt x="8800198" y="4035965"/>
                </a:lnTo>
                <a:lnTo>
                  <a:pt x="7963184" y="5656416"/>
                </a:lnTo>
                <a:lnTo>
                  <a:pt x="0" y="5652527"/>
                </a:lnTo>
                <a:lnTo>
                  <a:pt x="2527779" y="0"/>
                </a:lnTo>
                <a:close/>
              </a:path>
            </a:pathLst>
          </a:custGeom>
          <a:gradFill flip="none" rotWithShape="1">
            <a:gsLst>
              <a:gs pos="0">
                <a:schemeClr val="accent1">
                  <a:alpha val="0"/>
                </a:schemeClr>
              </a:gs>
              <a:gs pos="100000">
                <a:schemeClr val="tx1">
                  <a:alpha val="3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3" name="矩形 22"/>
          <p:cNvSpPr/>
          <p:nvPr/>
        </p:nvSpPr>
        <p:spPr>
          <a:xfrm>
            <a:off x="635000" y="0"/>
            <a:ext cx="5363751" cy="256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4" name="矩形 23"/>
          <p:cNvSpPr/>
          <p:nvPr/>
        </p:nvSpPr>
        <p:spPr>
          <a:xfrm rot="10800000" flipV="1">
            <a:off x="635000" y="1"/>
            <a:ext cx="5363751" cy="99201"/>
          </a:xfrm>
          <a:prstGeom prst="rect">
            <a:avLst/>
          </a:prstGeom>
          <a:solidFill>
            <a:srgbClr val="2A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6" name="文本框 9"/>
          <p:cNvSpPr txBox="1"/>
          <p:nvPr/>
        </p:nvSpPr>
        <p:spPr>
          <a:xfrm>
            <a:off x="1507219" y="721995"/>
            <a:ext cx="3744685" cy="1106805"/>
          </a:xfrm>
          <a:prstGeom prst="rect">
            <a:avLst/>
          </a:prstGeom>
          <a:noFill/>
        </p:spPr>
        <p:txBody>
          <a:bodyPr wrap="square" lIns="91440" tIns="45720" rIns="91440" bIns="45720" rtlCol="0">
            <a:spAutoFit/>
          </a:bodyPr>
          <a:lstStyle/>
          <a:p>
            <a:pPr marL="0" lvl="1" algn="r"/>
            <a:r>
              <a:rPr lang="zh-CN" altLang="en-US" sz="6600" spc="400" dirty="0">
                <a:solidFill>
                  <a:schemeClr val="accent1">
                    <a:lumMod val="75000"/>
                  </a:schemeClr>
                </a:solidFill>
                <a:latin typeface="黑体" panose="02010609060101010101" charset="-122"/>
                <a:ea typeface="黑体" panose="02010609060101010101" charset="-122"/>
                <a:cs typeface="黑体" panose="02010609060101010101" charset="-122"/>
              </a:rPr>
              <a:t>项目介绍</a:t>
            </a:r>
          </a:p>
        </p:txBody>
      </p:sp>
      <p:sp>
        <p:nvSpPr>
          <p:cNvPr id="2" name="标题 1">
            <a:extLst>
              <a:ext uri="{FF2B5EF4-FFF2-40B4-BE49-F238E27FC236}">
                <a16:creationId xmlns:a16="http://schemas.microsoft.com/office/drawing/2014/main" id="{FADA049C-6D6D-8FCC-F907-5DAF038242A8}"/>
              </a:ext>
            </a:extLst>
          </p:cNvPr>
          <p:cNvSpPr txBox="1">
            <a:spLocks/>
          </p:cNvSpPr>
          <p:nvPr/>
        </p:nvSpPr>
        <p:spPr>
          <a:xfrm>
            <a:off x="0" y="2590800"/>
            <a:ext cx="12192000" cy="3962400"/>
          </a:xfrm>
          <a:prstGeom prst="rect">
            <a:avLst/>
          </a:prstGeom>
        </p:spPr>
        <p:txBody>
          <a:bodyPr>
            <a:noAutofit/>
          </a:bodyPr>
          <a:lstStyle>
            <a:lvl1pPr>
              <a:defRPr>
                <a:latin typeface="+mj-lt"/>
                <a:ea typeface="黑体" panose="02010609060101010101" charset="-122"/>
                <a:cs typeface="+mj-cs"/>
              </a:defRPr>
            </a:lvl1pPr>
          </a:lstStyle>
          <a:p>
            <a:pPr algn="ctr">
              <a:lnSpc>
                <a:spcPts val="4500"/>
              </a:lnSpc>
            </a:pPr>
            <a:r>
              <a:rPr lang="zh-CN" altLang="zh-CN" sz="4000" b="1" kern="100" dirty="0">
                <a:solidFill>
                  <a:sysClr val="windowText" lastClr="000000"/>
                </a:solidFill>
                <a:latin typeface="+mn-ea"/>
                <a:ea typeface="+mn-ea"/>
                <a:cs typeface="Times New Roman" panose="02020603050405020304" pitchFamily="18" charset="0"/>
              </a:rPr>
              <a:t>一种模块化可任意组合的</a:t>
            </a:r>
            <a:r>
              <a:rPr lang="zh-CN" altLang="zh-CN" sz="4000" b="1" kern="100" dirty="0">
                <a:solidFill>
                  <a:srgbClr val="FF0000"/>
                </a:solidFill>
                <a:latin typeface="+mn-ea"/>
                <a:ea typeface="+mn-ea"/>
                <a:cs typeface="Times New Roman" panose="02020603050405020304" pitchFamily="18" charset="0"/>
              </a:rPr>
              <a:t>免筑坝</a:t>
            </a:r>
            <a:r>
              <a:rPr lang="zh-CN" altLang="zh-CN" sz="4000" b="1" kern="100" dirty="0">
                <a:solidFill>
                  <a:sysClr val="windowText" lastClr="000000"/>
                </a:solidFill>
                <a:latin typeface="+mn-ea"/>
                <a:ea typeface="+mn-ea"/>
                <a:cs typeface="Times New Roman" panose="02020603050405020304" pitchFamily="18" charset="0"/>
              </a:rPr>
              <a:t>水力发电系统</a:t>
            </a:r>
            <a:br>
              <a:rPr lang="en-US" altLang="zh-CN" sz="2600" b="1" kern="100" dirty="0">
                <a:solidFill>
                  <a:sysClr val="windowText" lastClr="000000"/>
                </a:solidFill>
                <a:latin typeface="+mn-ea"/>
                <a:ea typeface="+mn-ea"/>
                <a:cs typeface="Times New Roman" panose="02020603050405020304" pitchFamily="18" charset="0"/>
              </a:rPr>
            </a:br>
            <a:r>
              <a:rPr lang="zh-CN" altLang="en-US" sz="2400" b="1" kern="100" dirty="0">
                <a:solidFill>
                  <a:sysClr val="windowText" lastClr="000000"/>
                </a:solidFill>
                <a:latin typeface="+mn-ea"/>
                <a:ea typeface="+mn-ea"/>
                <a:cs typeface="Times New Roman" panose="02020603050405020304" pitchFamily="18" charset="0"/>
              </a:rPr>
              <a:t>专利号：</a:t>
            </a:r>
            <a:r>
              <a:rPr lang="en-US" altLang="zh-CN" sz="2400" b="1" kern="100" dirty="0">
                <a:solidFill>
                  <a:sysClr val="windowText" lastClr="000000"/>
                </a:solidFill>
                <a:latin typeface="+mn-ea"/>
                <a:ea typeface="+mn-ea"/>
                <a:cs typeface="Times New Roman" panose="02020603050405020304" pitchFamily="18" charset="0"/>
              </a:rPr>
              <a:t> </a:t>
            </a:r>
            <a:r>
              <a:rPr lang="en-US" altLang="zh-CN" sz="2400" kern="100" dirty="0">
                <a:solidFill>
                  <a:sysClr val="windowText" lastClr="000000"/>
                </a:solidFill>
                <a:latin typeface="方正小标宋简体"/>
                <a:cs typeface="Times New Roman" panose="02020603050405020304" pitchFamily="18" charset="0"/>
                <a:hlinkClick r:id="rId5"/>
              </a:rPr>
              <a:t>PCT2021000173</a:t>
            </a:r>
            <a:r>
              <a:rPr lang="zh-CN" altLang="en-US" sz="2400" kern="100" dirty="0">
                <a:solidFill>
                  <a:sysClr val="windowText" lastClr="000000"/>
                </a:solidFill>
                <a:latin typeface="方正小标宋简体"/>
                <a:cs typeface="Times New Roman" panose="02020603050405020304" pitchFamily="18" charset="0"/>
              </a:rPr>
              <a:t>、</a:t>
            </a:r>
            <a:r>
              <a:rPr lang="en-US" altLang="zh-CN" sz="2400" u="sng" kern="100" dirty="0">
                <a:solidFill>
                  <a:srgbClr val="0563C1"/>
                </a:solidFill>
                <a:latin typeface="方正小标宋简体"/>
                <a:ea typeface="宋体" panose="02010600030101010101" pitchFamily="2" charset="-122"/>
                <a:cs typeface="Times New Roman" panose="02020603050405020304" pitchFamily="18" charset="0"/>
                <a:hlinkClick r:id="rId6"/>
              </a:rPr>
              <a:t>CN2021105036917</a:t>
            </a:r>
            <a:r>
              <a:rPr lang="zh-CN" altLang="en-US" sz="2400" kern="100" dirty="0">
                <a:solidFill>
                  <a:sysClr val="windowText" lastClr="000000"/>
                </a:solidFill>
                <a:latin typeface="方正小标宋简体"/>
                <a:cs typeface="Times New Roman" panose="02020603050405020304" pitchFamily="18" charset="0"/>
              </a:rPr>
              <a:t>、</a:t>
            </a:r>
            <a:r>
              <a:rPr lang="en-US" altLang="zh-CN" sz="2400" u="sng" kern="100" dirty="0">
                <a:solidFill>
                  <a:srgbClr val="0563C1"/>
                </a:solidFill>
                <a:latin typeface="方正小标宋简体"/>
                <a:ea typeface="宋体" panose="02010600030101010101" pitchFamily="2" charset="-122"/>
                <a:cs typeface="Times New Roman" panose="02020603050405020304" pitchFamily="18" charset="0"/>
                <a:hlinkClick r:id="rId7"/>
              </a:rPr>
              <a:t>CN2021209889581</a:t>
            </a:r>
            <a:r>
              <a:rPr lang="en-US" altLang="zh-CN" sz="2400" u="sng" kern="100" dirty="0">
                <a:solidFill>
                  <a:srgbClr val="0563C1"/>
                </a:solidFill>
                <a:latin typeface="方正小标宋简体"/>
                <a:ea typeface="宋体" panose="02010600030101010101" pitchFamily="2" charset="-122"/>
                <a:cs typeface="Times New Roman" panose="02020603050405020304" pitchFamily="18" charset="0"/>
              </a:rPr>
              <a:t> </a:t>
            </a:r>
            <a:endParaRPr lang="en-US" altLang="zh-CN" sz="2400" kern="100" dirty="0">
              <a:solidFill>
                <a:srgbClr val="0563C1"/>
              </a:solidFill>
              <a:latin typeface="方正小标宋简体"/>
              <a:ea typeface="宋体" panose="02010600030101010101" pitchFamily="2" charset="-122"/>
              <a:cs typeface="Times New Roman" panose="02020603050405020304" pitchFamily="18" charset="0"/>
            </a:endParaRPr>
          </a:p>
          <a:p>
            <a:pPr algn="ctr">
              <a:lnSpc>
                <a:spcPts val="4500"/>
              </a:lnSpc>
            </a:pPr>
            <a:r>
              <a:rPr lang="zh-CN" altLang="en-US" sz="2400" dirty="0">
                <a:solidFill>
                  <a:schemeClr val="tx1"/>
                </a:solidFill>
              </a:rPr>
              <a:t>本发明已被</a:t>
            </a:r>
            <a:r>
              <a:rPr lang="zh-CN" altLang="en-US" sz="2400" b="1" dirty="0">
                <a:latin typeface="+mn-ea"/>
                <a:ea typeface="+mn-ea"/>
                <a:hlinkClick r:id="rId8"/>
              </a:rPr>
              <a:t>科技部颠覆性技术</a:t>
            </a:r>
            <a:r>
              <a:rPr lang="zh-CN" altLang="en-US" sz="2400" dirty="0">
                <a:solidFill>
                  <a:schemeClr val="tx1"/>
                </a:solidFill>
              </a:rPr>
              <a:t>征集信息系统收录</a:t>
            </a:r>
            <a:endParaRPr lang="en-US" altLang="zh-CN" sz="2400" dirty="0">
              <a:solidFill>
                <a:schemeClr val="tx1"/>
              </a:solidFill>
            </a:endParaRPr>
          </a:p>
          <a:p>
            <a:pPr algn="ctr">
              <a:lnSpc>
                <a:spcPts val="4500"/>
              </a:lnSpc>
            </a:pPr>
            <a:r>
              <a:rPr lang="zh-CN" altLang="en-US" sz="2400" dirty="0">
                <a:solidFill>
                  <a:schemeClr val="tx1"/>
                </a:solidFill>
              </a:rPr>
              <a:t>本发明获得</a:t>
            </a:r>
            <a:r>
              <a:rPr lang="en-US" altLang="zh-CN" sz="2400" dirty="0">
                <a:solidFill>
                  <a:schemeClr val="tx1"/>
                </a:solidFill>
              </a:rPr>
              <a:t>2022</a:t>
            </a:r>
            <a:r>
              <a:rPr lang="zh-CN" altLang="en-US" sz="2400" dirty="0">
                <a:solidFill>
                  <a:schemeClr val="tx1"/>
                </a:solidFill>
              </a:rPr>
              <a:t>年第</a:t>
            </a:r>
            <a:r>
              <a:rPr lang="en-US" altLang="zh-CN" sz="2400" dirty="0">
                <a:solidFill>
                  <a:schemeClr val="tx1"/>
                </a:solidFill>
              </a:rPr>
              <a:t>4 8</a:t>
            </a:r>
            <a:r>
              <a:rPr lang="zh-CN" altLang="en-US" sz="2400" dirty="0">
                <a:solidFill>
                  <a:schemeClr val="tx1"/>
                </a:solidFill>
              </a:rPr>
              <a:t>届</a:t>
            </a:r>
            <a:r>
              <a:rPr lang="zh-CN" altLang="en-US" sz="2400" dirty="0">
                <a:solidFill>
                  <a:schemeClr val="tx1"/>
                </a:solidFill>
                <a:hlinkClick r:id="rId9"/>
              </a:rPr>
              <a:t>日内瓦国际发明展银奖</a:t>
            </a:r>
            <a:endParaRPr lang="en-US" altLang="zh-CN" sz="2400" dirty="0">
              <a:solidFill>
                <a:schemeClr val="tx1"/>
              </a:solidFill>
            </a:endParaRPr>
          </a:p>
          <a:p>
            <a:pPr algn="ctr">
              <a:lnSpc>
                <a:spcPts val="4500"/>
              </a:lnSpc>
            </a:pPr>
            <a:r>
              <a:rPr lang="zh-CN" altLang="en-US" sz="2400" dirty="0">
                <a:solidFill>
                  <a:schemeClr val="tx1"/>
                </a:solidFill>
              </a:rPr>
              <a:t>本专利获中国电力技术市场协会</a:t>
            </a:r>
            <a:r>
              <a:rPr lang="en-US" altLang="zh-CN" sz="2400" dirty="0">
                <a:solidFill>
                  <a:schemeClr val="tx1"/>
                </a:solidFill>
              </a:rPr>
              <a:t>2023</a:t>
            </a:r>
            <a:r>
              <a:rPr lang="zh-CN" altLang="en-US" sz="2400" dirty="0">
                <a:solidFill>
                  <a:schemeClr val="tx1"/>
                </a:solidFill>
              </a:rPr>
              <a:t>年电力行业技术监督</a:t>
            </a:r>
            <a:r>
              <a:rPr lang="zh-CN" altLang="en-US" sz="2400" dirty="0">
                <a:solidFill>
                  <a:schemeClr val="tx1"/>
                </a:solidFill>
                <a:hlinkClick r:id="rId10"/>
              </a:rPr>
              <a:t>创新成果奖</a:t>
            </a:r>
            <a:br>
              <a:rPr lang="zh-CN" altLang="en-US" sz="2400" dirty="0">
                <a:hlinkClick r:id="rId10"/>
              </a:rPr>
            </a:br>
            <a:r>
              <a:rPr lang="zh-CN" altLang="en-US" sz="2400" dirty="0"/>
              <a:t>本发明入选中国生产力促进中心</a:t>
            </a:r>
            <a:r>
              <a:rPr lang="zh-CN" altLang="en-US" sz="2400" dirty="0">
                <a:hlinkClick r:id="rId11"/>
              </a:rPr>
              <a:t>“中国好技术”</a:t>
            </a:r>
            <a:r>
              <a:rPr lang="zh-CN" altLang="en-US" sz="2400" dirty="0"/>
              <a:t>项目库</a:t>
            </a:r>
            <a:endParaRPr lang="en-US" altLang="zh-CN" sz="2400" dirty="0"/>
          </a:p>
          <a:p>
            <a:pPr algn="ctr">
              <a:lnSpc>
                <a:spcPts val="4500"/>
              </a:lnSpc>
            </a:pPr>
            <a:r>
              <a:rPr lang="zh-CN" altLang="en-US" sz="2400" dirty="0">
                <a:solidFill>
                  <a:schemeClr val="tx1"/>
                </a:solidFill>
              </a:rPr>
              <a:t>世界知识产权组织</a:t>
            </a:r>
            <a:r>
              <a:rPr lang="en-US" altLang="zh-CN" sz="2400" dirty="0">
                <a:solidFill>
                  <a:schemeClr val="tx1"/>
                </a:solidFill>
              </a:rPr>
              <a:t>WIPO</a:t>
            </a:r>
            <a:r>
              <a:rPr lang="zh-CN" altLang="en-US" sz="2400" dirty="0">
                <a:solidFill>
                  <a:schemeClr val="tx1"/>
                </a:solidFill>
              </a:rPr>
              <a:t>国际</a:t>
            </a:r>
            <a:r>
              <a:rPr lang="zh-CN" altLang="en-US" sz="2400" dirty="0"/>
              <a:t>检索</a:t>
            </a:r>
            <a:r>
              <a:rPr lang="zh-CN" altLang="en-US" sz="2400" dirty="0">
                <a:solidFill>
                  <a:schemeClr val="tx1"/>
                </a:solidFill>
              </a:rPr>
              <a:t>结论：</a:t>
            </a:r>
            <a:r>
              <a:rPr lang="zh-CN" altLang="en-US" sz="2400" b="1" dirty="0">
                <a:latin typeface="+mn-ea"/>
                <a:ea typeface="+mn-ea"/>
                <a:hlinkClick r:id="rId12"/>
              </a:rPr>
              <a:t>具备新颖性和工业实用性</a:t>
            </a:r>
            <a:endParaRPr lang="zh-CN" altLang="en-US" sz="2400" b="1" kern="0" dirty="0">
              <a:latin typeface="+mn-ea"/>
              <a:ea typeface="+mn-ea"/>
            </a:endParaRPr>
          </a:p>
        </p:txBody>
      </p:sp>
      <p:sp>
        <p:nvSpPr>
          <p:cNvPr id="4" name="灯片编号占位符 3">
            <a:extLst>
              <a:ext uri="{FF2B5EF4-FFF2-40B4-BE49-F238E27FC236}">
                <a16:creationId xmlns:a16="http://schemas.microsoft.com/office/drawing/2014/main" id="{A3BA62F1-38F2-C586-987F-C31E8109E078}"/>
              </a:ext>
            </a:extLst>
          </p:cNvPr>
          <p:cNvSpPr>
            <a:spLocks noGrp="1"/>
          </p:cNvSpPr>
          <p:nvPr>
            <p:ph type="sldNum" sz="quarter" idx="12"/>
          </p:nvPr>
        </p:nvSpPr>
        <p:spPr/>
        <p:txBody>
          <a:bodyPr/>
          <a:lstStyle/>
          <a:p>
            <a:fld id="{5606C620-7D6C-46AA-AD65-E231281ECDC2}" type="slidenum">
              <a:rPr lang="zh-CN" altLang="en-US" smtClean="0"/>
              <a:t>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350"/>
                                        <p:tgtEl>
                                          <p:spTgt spid="2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childTnLst>
                          </p:cTn>
                        </p:par>
                        <p:par>
                          <p:cTn id="18" fill="hold">
                            <p:stCondLst>
                              <p:cond delay="20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00" fill="hold"/>
                                        <p:tgtEl>
                                          <p:spTgt spid="26"/>
                                        </p:tgtEl>
                                        <p:attrNameLst>
                                          <p:attrName>ppt_x</p:attrName>
                                        </p:attrNameLst>
                                      </p:cBhvr>
                                      <p:tavLst>
                                        <p:tav tm="0">
                                          <p:val>
                                            <p:strVal val="0-#ppt_w/2"/>
                                          </p:val>
                                        </p:tav>
                                        <p:tav tm="100000">
                                          <p:val>
                                            <p:strVal val="#ppt_x"/>
                                          </p:val>
                                        </p:tav>
                                      </p:tavLst>
                                    </p:anim>
                                    <p:anim calcmode="lin" valueType="num">
                                      <p:cBhvr additive="base">
                                        <p:cTn id="22" dur="7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34963" y="368300"/>
            <a:ext cx="2954655" cy="551815"/>
            <a:chOff x="0" y="161"/>
            <a:chExt cx="4653" cy="794"/>
          </a:xfrm>
          <a:gradFill>
            <a:gsLst>
              <a:gs pos="0">
                <a:schemeClr val="accent1">
                  <a:lumMod val="75000"/>
                </a:schemeClr>
              </a:gs>
              <a:gs pos="100000">
                <a:srgbClr val="035C7D"/>
              </a:gs>
            </a:gsLst>
            <a:lin ang="5400000" scaled="0"/>
          </a:gradFill>
        </p:grpSpPr>
        <p:sp>
          <p:nvSpPr>
            <p:cNvPr id="14" name="五边形 13"/>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5" name="燕尾形 14"/>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7" name="矩形 16"/>
          <p:cNvSpPr/>
          <p:nvPr/>
        </p:nvSpPr>
        <p:spPr>
          <a:xfrm>
            <a:off x="982035" y="422141"/>
            <a:ext cx="111440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white"/>
                </a:solidFill>
                <a:latin typeface="黑体" panose="02010609060101010101" charset="-122"/>
                <a:ea typeface="黑体" panose="02010609060101010101" charset="-122"/>
                <a:cs typeface="OPPOSans M" panose="00020600040101010101" pitchFamily="18" charset="-122"/>
              </a:rPr>
              <a:t>技术原理</a:t>
            </a:r>
            <a:endParaRPr kumimoji="0" lang="zh-CN" altLang="en-US"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POSans M" panose="00020600040101010101" pitchFamily="18" charset="-122"/>
            </a:endParaRPr>
          </a:p>
        </p:txBody>
      </p:sp>
      <p:sp>
        <p:nvSpPr>
          <p:cNvPr id="2" name="内容占位符 3">
            <a:extLst>
              <a:ext uri="{FF2B5EF4-FFF2-40B4-BE49-F238E27FC236}">
                <a16:creationId xmlns:a16="http://schemas.microsoft.com/office/drawing/2014/main" id="{6345BC67-24A7-3117-9660-F2FD2B761471}"/>
              </a:ext>
            </a:extLst>
          </p:cNvPr>
          <p:cNvSpPr txBox="1">
            <a:spLocks/>
          </p:cNvSpPr>
          <p:nvPr/>
        </p:nvSpPr>
        <p:spPr>
          <a:xfrm>
            <a:off x="6172200" y="1219200"/>
            <a:ext cx="5181600" cy="4665661"/>
          </a:xfrm>
          <a:prstGeom prst="rect">
            <a:avLst/>
          </a:prstGeom>
        </p:spPr>
        <p:txBody>
          <a:bodyPr>
            <a:noAutofit/>
          </a:bodyPr>
          <a:lst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zh-CN" altLang="zh-CN" sz="3000" kern="0" dirty="0">
                <a:solidFill>
                  <a:sysClr val="windowText" lastClr="000000"/>
                </a:solidFill>
                <a:ea typeface="宋体" panose="02010600030101010101" pitchFamily="2" charset="-122"/>
                <a:cs typeface="Times New Roman" panose="02020603050405020304" pitchFamily="18" charset="0"/>
              </a:rPr>
              <a:t>本发明由多个统一模块</a:t>
            </a:r>
            <a:r>
              <a:rPr lang="en-US" altLang="zh-CN" sz="3000" kern="0" dirty="0">
                <a:solidFill>
                  <a:sysClr val="windowText" lastClr="000000"/>
                </a:solidFill>
                <a:ea typeface="宋体" panose="02010600030101010101" pitchFamily="2" charset="-122"/>
                <a:cs typeface="Times New Roman" panose="02020603050405020304" pitchFamily="18" charset="0"/>
              </a:rPr>
              <a:t>7</a:t>
            </a:r>
            <a:r>
              <a:rPr lang="zh-CN" altLang="zh-CN" sz="3000" kern="0" dirty="0">
                <a:solidFill>
                  <a:sysClr val="windowText" lastClr="000000"/>
                </a:solidFill>
                <a:ea typeface="宋体" panose="02010600030101010101" pitchFamily="2" charset="-122"/>
                <a:cs typeface="Times New Roman" panose="02020603050405020304" pitchFamily="18" charset="0"/>
              </a:rPr>
              <a:t>组成，模块以锚定装置</a:t>
            </a:r>
            <a:r>
              <a:rPr lang="en-US" altLang="zh-CN" sz="3000" kern="0" dirty="0">
                <a:solidFill>
                  <a:sysClr val="windowText" lastClr="000000"/>
                </a:solidFill>
                <a:ea typeface="宋体" panose="02010600030101010101" pitchFamily="2" charset="-122"/>
                <a:cs typeface="Times New Roman" panose="02020603050405020304" pitchFamily="18" charset="0"/>
              </a:rPr>
              <a:t>8</a:t>
            </a:r>
            <a:r>
              <a:rPr lang="zh-CN" altLang="zh-CN" sz="3000" kern="0" dirty="0">
                <a:solidFill>
                  <a:sysClr val="windowText" lastClr="000000"/>
                </a:solidFill>
                <a:ea typeface="宋体" panose="02010600030101010101" pitchFamily="2" charset="-122"/>
                <a:cs typeface="Times New Roman" panose="02020603050405020304" pitchFamily="18" charset="0"/>
              </a:rPr>
              <a:t>固定使全系统平稳漂浮于河道上，模块之间用连接器</a:t>
            </a:r>
            <a:r>
              <a:rPr lang="en-US" altLang="zh-CN" sz="3000" kern="0" dirty="0">
                <a:solidFill>
                  <a:sysClr val="windowText" lastClr="000000"/>
                </a:solidFill>
                <a:ea typeface="宋体" panose="02010600030101010101" pitchFamily="2" charset="-122"/>
                <a:cs typeface="Times New Roman" panose="02020603050405020304" pitchFamily="18" charset="0"/>
              </a:rPr>
              <a:t>6</a:t>
            </a:r>
            <a:r>
              <a:rPr lang="zh-CN" altLang="zh-CN" sz="3000" kern="0" dirty="0">
                <a:solidFill>
                  <a:sysClr val="windowText" lastClr="000000"/>
                </a:solidFill>
                <a:ea typeface="宋体" panose="02010600030101010101" pitchFamily="2" charset="-122"/>
                <a:cs typeface="Times New Roman" panose="02020603050405020304" pitchFamily="18" charset="0"/>
              </a:rPr>
              <a:t>串、并联连接组成整个系统。模块由钢结构搭建骨架，下部为承重浮仓，上部为作业面</a:t>
            </a:r>
            <a:r>
              <a:rPr lang="en-US" altLang="zh-CN" sz="3000" kern="0" dirty="0">
                <a:solidFill>
                  <a:sysClr val="windowText" lastClr="000000"/>
                </a:solidFill>
                <a:ea typeface="宋体" panose="02010600030101010101" pitchFamily="2" charset="-122"/>
                <a:cs typeface="Times New Roman" panose="02020603050405020304" pitchFamily="18" charset="0"/>
              </a:rPr>
              <a:t>9</a:t>
            </a:r>
            <a:r>
              <a:rPr lang="zh-CN" altLang="zh-CN" sz="3000" kern="0" dirty="0">
                <a:solidFill>
                  <a:sysClr val="windowText" lastClr="000000"/>
                </a:solidFill>
                <a:ea typeface="宋体" panose="02010600030101010101" pitchFamily="2" charset="-122"/>
                <a:cs typeface="Times New Roman" panose="02020603050405020304" pitchFamily="18" charset="0"/>
              </a:rPr>
              <a:t>，作业面上安装发电机。当将本系统放置于河道上时，水流</a:t>
            </a:r>
            <a:r>
              <a:rPr lang="en-US" altLang="zh-CN" sz="3000" kern="0" dirty="0">
                <a:solidFill>
                  <a:sysClr val="windowText" lastClr="000000"/>
                </a:solidFill>
                <a:ea typeface="宋体" panose="02010600030101010101" pitchFamily="2" charset="-122"/>
                <a:cs typeface="Times New Roman" panose="02020603050405020304" pitchFamily="18" charset="0"/>
              </a:rPr>
              <a:t>10</a:t>
            </a:r>
            <a:r>
              <a:rPr lang="zh-CN" altLang="zh-CN" sz="3000" kern="0" dirty="0">
                <a:solidFill>
                  <a:sysClr val="windowText" lastClr="000000"/>
                </a:solidFill>
                <a:ea typeface="宋体" panose="02010600030101010101" pitchFamily="2" charset="-122"/>
                <a:cs typeface="Times New Roman" panose="02020603050405020304" pitchFamily="18" charset="0"/>
              </a:rPr>
              <a:t>驱动叶轮旋转，发电机</a:t>
            </a:r>
            <a:r>
              <a:rPr lang="en-US" altLang="zh-CN" sz="3000" kern="0" dirty="0">
                <a:solidFill>
                  <a:sysClr val="windowText" lastClr="000000"/>
                </a:solidFill>
                <a:ea typeface="宋体" panose="02010600030101010101" pitchFamily="2" charset="-122"/>
                <a:cs typeface="Times New Roman" panose="02020603050405020304" pitchFamily="18" charset="0"/>
              </a:rPr>
              <a:t>G</a:t>
            </a:r>
            <a:r>
              <a:rPr lang="zh-CN" altLang="zh-CN" sz="3000" kern="0" dirty="0">
                <a:solidFill>
                  <a:sysClr val="windowText" lastClr="000000"/>
                </a:solidFill>
                <a:ea typeface="宋体" panose="02010600030101010101" pitchFamily="2" charset="-122"/>
                <a:cs typeface="Times New Roman" panose="02020603050405020304" pitchFamily="18" charset="0"/>
              </a:rPr>
              <a:t>发电（见左图）。</a:t>
            </a:r>
            <a:endParaRPr lang="en-US" altLang="zh-CN" sz="3000" kern="0" dirty="0">
              <a:solidFill>
                <a:sysClr val="windowText" lastClr="000000"/>
              </a:solidFill>
              <a:ea typeface="宋体" panose="02010600030101010101" pitchFamily="2" charset="-122"/>
              <a:cs typeface="Times New Roman" panose="02020603050405020304" pitchFamily="18" charset="0"/>
            </a:endParaRPr>
          </a:p>
        </p:txBody>
      </p:sp>
      <p:pic>
        <p:nvPicPr>
          <p:cNvPr id="3" name="内容占位符 9">
            <a:hlinkClick r:id="rId2"/>
            <a:extLst>
              <a:ext uri="{FF2B5EF4-FFF2-40B4-BE49-F238E27FC236}">
                <a16:creationId xmlns:a16="http://schemas.microsoft.com/office/drawing/2014/main" id="{7A681350-A302-8DD7-84F0-F339CBF3D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22" y="1468399"/>
            <a:ext cx="5181600" cy="3923930"/>
          </a:xfrm>
          <a:prstGeom prst="rect">
            <a:avLst/>
          </a:prstGeom>
        </p:spPr>
      </p:pic>
      <p:sp>
        <p:nvSpPr>
          <p:cNvPr id="5" name="灯片编号占位符 4">
            <a:extLst>
              <a:ext uri="{FF2B5EF4-FFF2-40B4-BE49-F238E27FC236}">
                <a16:creationId xmlns:a16="http://schemas.microsoft.com/office/drawing/2014/main" id="{6581D7D7-2969-54F9-107B-E17C525AA5F8}"/>
              </a:ext>
            </a:extLst>
          </p:cNvPr>
          <p:cNvSpPr>
            <a:spLocks noGrp="1"/>
          </p:cNvSpPr>
          <p:nvPr>
            <p:ph type="sldNum" sz="quarter" idx="12"/>
          </p:nvPr>
        </p:nvSpPr>
        <p:spPr/>
        <p:txBody>
          <a:bodyPr/>
          <a:lstStyle/>
          <a:p>
            <a:fld id="{5606C620-7D6C-46AA-AD65-E231281ECDC2}" type="slidenum">
              <a:rPr lang="zh-CN" altLang="en-US" smtClean="0"/>
              <a:t>5</a:t>
            </a:fld>
            <a:endParaRPr lang="zh-CN" altLang="en-US"/>
          </a:p>
        </p:txBody>
      </p:sp>
      <p:sp>
        <p:nvSpPr>
          <p:cNvPr id="6" name="文本框 5">
            <a:extLst>
              <a:ext uri="{FF2B5EF4-FFF2-40B4-BE49-F238E27FC236}">
                <a16:creationId xmlns:a16="http://schemas.microsoft.com/office/drawing/2014/main" id="{5E82CF35-C21F-43AB-8898-5037E4E1519A}"/>
              </a:ext>
            </a:extLst>
          </p:cNvPr>
          <p:cNvSpPr txBox="1"/>
          <p:nvPr/>
        </p:nvSpPr>
        <p:spPr>
          <a:xfrm>
            <a:off x="444137" y="5662790"/>
            <a:ext cx="5943598" cy="461665"/>
          </a:xfrm>
          <a:prstGeom prst="rect">
            <a:avLst/>
          </a:prstGeom>
          <a:noFill/>
        </p:spPr>
        <p:txBody>
          <a:bodyPr wrap="square" rtlCol="0">
            <a:spAutoFit/>
          </a:bodyPr>
          <a:lstStyle/>
          <a:p>
            <a:r>
              <a:rPr lang="zh-CN" altLang="en-US" sz="2400" dirty="0"/>
              <a:t>经估算，</a:t>
            </a:r>
            <a:r>
              <a:rPr lang="en-US" altLang="zh-CN" sz="2400" dirty="0"/>
              <a:t>0.1Km</a:t>
            </a:r>
            <a:r>
              <a:rPr lang="en-US" altLang="zh-CN" sz="2400" baseline="30000" dirty="0"/>
              <a:t>2</a:t>
            </a:r>
            <a:r>
              <a:rPr lang="zh-CN" altLang="en-US" sz="2400" dirty="0"/>
              <a:t>河道装机量可达一个三峡。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0" name="object 8"/>
          <p:cNvSpPr txBox="1"/>
          <p:nvPr/>
        </p:nvSpPr>
        <p:spPr>
          <a:xfrm>
            <a:off x="5776899" y="1737118"/>
            <a:ext cx="5340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黑体" panose="02010609060101010101" charset="-122"/>
                <a:ea typeface="黑体" panose="02010609060101010101" charset="-122"/>
                <a:cs typeface="黑体" panose="02010609060101010101" charset="-122"/>
              </a:rPr>
              <a:t>专</a:t>
            </a:r>
            <a:r>
              <a:rPr sz="2000" spc="5" dirty="0">
                <a:solidFill>
                  <a:srgbClr val="FFFFFF"/>
                </a:solidFill>
                <a:latin typeface="黑体" panose="02010609060101010101" charset="-122"/>
                <a:ea typeface="黑体" panose="02010609060101010101" charset="-122"/>
                <a:cs typeface="黑体" panose="02010609060101010101" charset="-122"/>
              </a:rPr>
              <a:t>业</a:t>
            </a:r>
            <a:endParaRPr sz="2000">
              <a:latin typeface="黑体" panose="02010609060101010101" charset="-122"/>
              <a:ea typeface="黑体" panose="02010609060101010101" charset="-122"/>
              <a:cs typeface="黑体" panose="02010609060101010101" charset="-122"/>
            </a:endParaRPr>
          </a:p>
        </p:txBody>
      </p:sp>
      <p:sp>
        <p:nvSpPr>
          <p:cNvPr id="1049162" name="object 10"/>
          <p:cNvSpPr txBox="1"/>
          <p:nvPr/>
        </p:nvSpPr>
        <p:spPr>
          <a:xfrm>
            <a:off x="7028459" y="1737118"/>
            <a:ext cx="5340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黑体" panose="02010609060101010101" charset="-122"/>
                <a:ea typeface="黑体" panose="02010609060101010101" charset="-122"/>
                <a:cs typeface="黑体" panose="02010609060101010101" charset="-122"/>
              </a:rPr>
              <a:t>年</a:t>
            </a:r>
            <a:r>
              <a:rPr sz="2000" spc="5" dirty="0">
                <a:solidFill>
                  <a:srgbClr val="FFFFFF"/>
                </a:solidFill>
                <a:latin typeface="黑体" panose="02010609060101010101" charset="-122"/>
                <a:ea typeface="黑体" panose="02010609060101010101" charset="-122"/>
                <a:cs typeface="黑体" panose="02010609060101010101" charset="-122"/>
              </a:rPr>
              <a:t>轻</a:t>
            </a:r>
            <a:endParaRPr sz="2000">
              <a:latin typeface="黑体" panose="02010609060101010101" charset="-122"/>
              <a:ea typeface="黑体" panose="02010609060101010101" charset="-122"/>
              <a:cs typeface="黑体" panose="02010609060101010101" charset="-122"/>
            </a:endParaRPr>
          </a:p>
        </p:txBody>
      </p:sp>
      <p:sp>
        <p:nvSpPr>
          <p:cNvPr id="1049166" name="object 14"/>
          <p:cNvSpPr txBox="1"/>
          <p:nvPr/>
        </p:nvSpPr>
        <p:spPr>
          <a:xfrm>
            <a:off x="9203702" y="1737118"/>
            <a:ext cx="5340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黑体" panose="02010609060101010101" charset="-122"/>
                <a:ea typeface="黑体" panose="02010609060101010101" charset="-122"/>
                <a:cs typeface="黑体" panose="02010609060101010101" charset="-122"/>
              </a:rPr>
              <a:t>梦</a:t>
            </a:r>
            <a:r>
              <a:rPr sz="2000" spc="5" dirty="0">
                <a:solidFill>
                  <a:srgbClr val="FFFFFF"/>
                </a:solidFill>
                <a:latin typeface="黑体" panose="02010609060101010101" charset="-122"/>
                <a:ea typeface="黑体" panose="02010609060101010101" charset="-122"/>
                <a:cs typeface="黑体" panose="02010609060101010101" charset="-122"/>
              </a:rPr>
              <a:t>想</a:t>
            </a:r>
            <a:endParaRPr sz="2000">
              <a:latin typeface="黑体" panose="02010609060101010101" charset="-122"/>
              <a:ea typeface="黑体" panose="02010609060101010101" charset="-122"/>
              <a:cs typeface="黑体" panose="02010609060101010101" charset="-122"/>
            </a:endParaRPr>
          </a:p>
        </p:txBody>
      </p:sp>
      <p:grpSp>
        <p:nvGrpSpPr>
          <p:cNvPr id="13" name="组合 12"/>
          <p:cNvGrpSpPr/>
          <p:nvPr/>
        </p:nvGrpSpPr>
        <p:grpSpPr>
          <a:xfrm>
            <a:off x="334963" y="368300"/>
            <a:ext cx="2954655" cy="551815"/>
            <a:chOff x="0" y="161"/>
            <a:chExt cx="4653" cy="794"/>
          </a:xfrm>
          <a:gradFill>
            <a:gsLst>
              <a:gs pos="0">
                <a:schemeClr val="accent1">
                  <a:lumMod val="75000"/>
                </a:schemeClr>
              </a:gs>
              <a:gs pos="100000">
                <a:srgbClr val="035C7D"/>
              </a:gs>
            </a:gsLst>
            <a:lin ang="5400000" scaled="0"/>
          </a:gradFill>
        </p:grpSpPr>
        <p:sp>
          <p:nvSpPr>
            <p:cNvPr id="14" name="五边形 13"/>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5" name="燕尾形 14"/>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7" name="矩形 16"/>
          <p:cNvSpPr/>
          <p:nvPr/>
        </p:nvSpPr>
        <p:spPr>
          <a:xfrm>
            <a:off x="961716" y="460241"/>
            <a:ext cx="111440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white"/>
                </a:solidFill>
                <a:latin typeface="黑体" panose="02010609060101010101" charset="-122"/>
                <a:ea typeface="黑体" panose="02010609060101010101" charset="-122"/>
                <a:cs typeface="OPPOSans M" panose="00020600040101010101" pitchFamily="18" charset="-122"/>
              </a:rPr>
              <a:t>验证工程</a:t>
            </a:r>
            <a:endParaRPr kumimoji="0" lang="zh-CN" altLang="en-US"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POSans M" panose="00020600040101010101" pitchFamily="18" charset="-122"/>
            </a:endParaRPr>
          </a:p>
        </p:txBody>
      </p:sp>
      <p:sp>
        <p:nvSpPr>
          <p:cNvPr id="2" name="标题 1">
            <a:extLst>
              <a:ext uri="{FF2B5EF4-FFF2-40B4-BE49-F238E27FC236}">
                <a16:creationId xmlns:a16="http://schemas.microsoft.com/office/drawing/2014/main" id="{E198AF1A-8E14-CD86-6C84-5C0277BF17CC}"/>
              </a:ext>
            </a:extLst>
          </p:cNvPr>
          <p:cNvSpPr>
            <a:spLocks noGrp="1"/>
          </p:cNvSpPr>
          <p:nvPr>
            <p:ph type="title"/>
          </p:nvPr>
        </p:nvSpPr>
        <p:spPr>
          <a:xfrm>
            <a:off x="838200" y="567996"/>
            <a:ext cx="10515600" cy="2480004"/>
          </a:xfrm>
        </p:spPr>
        <p:txBody>
          <a:bodyPr>
            <a:noAutofit/>
          </a:bodyPr>
          <a:lstStyle/>
          <a:p>
            <a:pPr indent="457200">
              <a:lnSpc>
                <a:spcPts val="2900"/>
              </a:lnSpc>
            </a:pPr>
            <a:r>
              <a:rPr lang="en-US" altLang="zh-CN" sz="19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                                            </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经</a:t>
            </a:r>
            <a:r>
              <a:rPr lang="zh-CN" altLang="zh-CN" sz="1900" b="1" kern="100" dirty="0">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估算</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单一模块面积</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米</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米</a:t>
            </a:r>
            <a:r>
              <a:rPr lang="zh-CN" altLang="en-US" sz="1900" dirty="0">
                <a:solidFill>
                  <a:schemeClr val="tx1"/>
                </a:solidFill>
                <a:latin typeface="宋体" panose="02010600030101010101" pitchFamily="2" charset="-122"/>
                <a:ea typeface="宋体" panose="02010600030101010101" pitchFamily="2" charset="-122"/>
              </a:rPr>
              <a:t>（见下图）</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，安置</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台</a:t>
            </a:r>
            <a:r>
              <a:rPr lang="en-US" altLang="zh-CN" sz="1900" b="1" kern="100" dirty="0">
                <a:solidFill>
                  <a:srgbClr val="0000FF"/>
                </a:solidFill>
                <a:effectLst/>
                <a:latin typeface="Arial Black" panose="020B0A04020102020204" pitchFamily="34" charset="0"/>
                <a:ea typeface="宋体" panose="02010600030101010101" pitchFamily="2" charset="-122"/>
                <a:cs typeface="Times New Roman" panose="02020603050405020304" pitchFamily="18" charset="0"/>
                <a:hlinkClick r:id="rId2">
                  <a:extLst>
                    <a:ext uri="{A12FA001-AC4F-418D-AE19-62706E023703}">
                      <ahyp:hlinkClr xmlns:ahyp="http://schemas.microsoft.com/office/drawing/2018/hyperlinkcolor" val="tx"/>
                    </a:ext>
                  </a:extLst>
                </a:hlinkClick>
              </a:rPr>
              <a:t>10MW</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hlinkClick r:id="rId2">
                  <a:extLst>
                    <a:ext uri="{A12FA001-AC4F-418D-AE19-62706E023703}">
                      <ahyp:hlinkClr xmlns:ahyp="http://schemas.microsoft.com/office/drawing/2018/hyperlinkcolor" val="tx"/>
                    </a:ext>
                  </a:extLst>
                </a:hlinkClick>
              </a:rPr>
              <a:t>发电机组</a:t>
            </a:r>
            <a:r>
              <a:rPr lang="zh-CN" altLang="en-US" sz="1900" dirty="0">
                <a:solidFill>
                  <a:schemeClr val="tx1"/>
                </a:solidFill>
                <a:latin typeface="宋体" panose="02010600030101010101" pitchFamily="2" charset="-122"/>
                <a:ea typeface="宋体" panose="02010600030101010101" pitchFamily="2" charset="-122"/>
              </a:rPr>
              <a:t>。</a:t>
            </a:r>
            <a:r>
              <a:rPr lang="zh-CN" altLang="en-US" sz="19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现以</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建一约占</a:t>
            </a:r>
            <a:r>
              <a:rPr lang="en-US" altLang="zh-CN" sz="1900" b="1" kern="100" dirty="0">
                <a:solidFill>
                  <a:schemeClr val="tx1"/>
                </a:solidFill>
                <a:effectLst/>
                <a:latin typeface="Arial Black" panose="020B0A04020102020204" pitchFamily="34" charset="0"/>
                <a:ea typeface="宋体" panose="02010600030101010101" pitchFamily="2" charset="-122"/>
                <a:cs typeface="Times New Roman" panose="02020603050405020304" pitchFamily="18" charset="0"/>
              </a:rPr>
              <a:t>400</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平方米</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河</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道</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、四模块</a:t>
            </a:r>
            <a:r>
              <a:rPr lang="zh-CN" altLang="en-US" sz="19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验证</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工程为例，据</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2022</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月中标价</a:t>
            </a:r>
            <a:r>
              <a:rPr lang="en-US" altLang="zh-CN" sz="1900" u="sng"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1582</a:t>
            </a:r>
            <a:r>
              <a:rPr lang="zh-CN" altLang="en-US" sz="1900" u="sng"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元</a:t>
            </a:r>
            <a:r>
              <a:rPr lang="en-US" altLang="zh-CN" sz="1900" u="sng"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altLang="zh-CN" sz="1900" u="sng"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千瓦</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估算，建设此四模块</a:t>
            </a:r>
            <a:r>
              <a:rPr lang="en-US" altLang="zh-CN" sz="1900" kern="100" dirty="0">
                <a:solidFill>
                  <a:schemeClr val="tx1"/>
                </a:solidFill>
                <a:effectLst/>
                <a:latin typeface="Arial Black" panose="020B0A04020102020204" pitchFamily="34" charset="0"/>
                <a:ea typeface="宋体" panose="02010600030101010101" pitchFamily="2" charset="-122"/>
                <a:cs typeface="Times New Roman" panose="02020603050405020304" pitchFamily="18" charset="0"/>
              </a:rPr>
              <a:t>8</a:t>
            </a:r>
            <a:r>
              <a:rPr lang="zh-CN" altLang="zh-CN" sz="1900" kern="100" dirty="0">
                <a:solidFill>
                  <a:schemeClr val="tx1"/>
                </a:solidFill>
                <a:effectLst/>
                <a:latin typeface="Arial Black" panose="020B0A04020102020204" pitchFamily="34" charset="0"/>
                <a:ea typeface="宋体" panose="02010600030101010101" pitchFamily="2" charset="-122"/>
                <a:cs typeface="Times New Roman" panose="02020603050405020304" pitchFamily="18" charset="0"/>
              </a:rPr>
              <a:t>万</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千瓦</a:t>
            </a:r>
            <a:r>
              <a:rPr lang="zh-CN" altLang="en-US" sz="19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rPr>
              <a:t>验证</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工程</a:t>
            </a:r>
            <a:r>
              <a:rPr lang="zh-CN" altLang="en-US" sz="19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总投资约</a:t>
            </a:r>
            <a:r>
              <a:rPr lang="zh-CN" altLang="en-US" sz="1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八</a:t>
            </a:r>
            <a:r>
              <a:rPr lang="zh-CN" altLang="en-US" sz="19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千万</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主机用风电主机，成本是其</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1/3-1/4</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，发电量是其</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倍。</a:t>
            </a:r>
            <a:b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b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验证</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工程建成后</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满负荷运营下的理论发电量可达</a:t>
            </a:r>
            <a:r>
              <a:rPr lang="en-US" altLang="zh-CN" sz="1900" b="1" kern="100" dirty="0">
                <a:solidFill>
                  <a:schemeClr val="tx1"/>
                </a:solidFill>
                <a:effectLst/>
                <a:latin typeface="Arial Black" panose="020B0A04020102020204" pitchFamily="34" charset="0"/>
                <a:ea typeface="宋体" panose="02010600030101010101" pitchFamily="2" charset="-122"/>
                <a:cs typeface="Times New Roman" panose="02020603050405020304" pitchFamily="18" charset="0"/>
              </a:rPr>
              <a:t>7</a:t>
            </a:r>
            <a:r>
              <a:rPr lang="zh-CN"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亿</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度</a:t>
            </a:r>
            <a:r>
              <a:rPr lang="en-US" altLang="zh-CN"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年</a:t>
            </a:r>
            <a:r>
              <a:rPr lang="zh-CN" alt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en-US" alt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8</a:t>
            </a:r>
            <a:r>
              <a:rPr lang="zh-CN" alt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 </a:t>
            </a:r>
            <a:r>
              <a:rPr lang="en-US" alt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24</a:t>
            </a:r>
            <a:r>
              <a:rPr lang="zh-CN" alt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 </a:t>
            </a:r>
            <a:r>
              <a:rPr lang="en-US" alt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365</a:t>
            </a:r>
            <a:r>
              <a:rPr lang="zh-CN" alt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9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营收</a:t>
            </a:r>
            <a:r>
              <a:rPr lang="zh-CN" altLang="en-US" sz="19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约</a:t>
            </a:r>
            <a:r>
              <a:rPr lang="en-US" altLang="zh-CN" sz="1900" b="1" kern="100" dirty="0">
                <a:solidFill>
                  <a:srgbClr val="0000FF"/>
                </a:solidFill>
                <a:effectLst/>
                <a:latin typeface="Arial Black" panose="020B0A04020102020204" pitchFamily="34" charset="0"/>
                <a:ea typeface="宋体"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3.2</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亿</a:t>
            </a:r>
            <a:r>
              <a:rPr lang="zh-CN" altLang="en-US" sz="1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900" dirty="0">
                <a:solidFill>
                  <a:schemeClr val="tx1"/>
                </a:solidFill>
                <a:latin typeface="宋体" panose="02010600030101010101" pitchFamily="2" charset="-122"/>
                <a:ea typeface="宋体" panose="02010600030101010101" pitchFamily="2" charset="-122"/>
              </a:rPr>
              <a:t>利润因不同地区收购电价不同而有所不同，但可反推，煤电发电成本煤炭消耗约为每度电</a:t>
            </a:r>
            <a:r>
              <a:rPr lang="en-US" altLang="zh-CN" sz="1900" dirty="0">
                <a:solidFill>
                  <a:schemeClr val="tx1"/>
                </a:solidFill>
                <a:latin typeface="宋体" panose="02010600030101010101" pitchFamily="2" charset="-122"/>
                <a:ea typeface="宋体" panose="02010600030101010101" pitchFamily="2" charset="-122"/>
              </a:rPr>
              <a:t>0.27</a:t>
            </a:r>
            <a:r>
              <a:rPr lang="zh-CN" altLang="en-US" sz="1900" dirty="0">
                <a:solidFill>
                  <a:schemeClr val="tx1"/>
                </a:solidFill>
                <a:latin typeface="宋体" panose="02010600030101010101" pitchFamily="2" charset="-122"/>
                <a:ea typeface="宋体" panose="02010600030101010101" pitchFamily="2" charset="-122"/>
              </a:rPr>
              <a:t>元，水电还可</a:t>
            </a:r>
            <a:r>
              <a:rPr lang="zh-CN" altLang="en-US" sz="1900" dirty="0">
                <a:solidFill>
                  <a:srgbClr val="0000FF"/>
                </a:solidFill>
                <a:latin typeface="宋体" panose="02010600030101010101" pitchFamily="2" charset="-122"/>
                <a:ea typeface="宋体" panose="02010600030101010101" pitchFamily="2" charset="-122"/>
                <a:hlinkClick r:id="rId5">
                  <a:extLst>
                    <a:ext uri="{A12FA001-AC4F-418D-AE19-62706E023703}">
                      <ahyp:hlinkClr xmlns:ahyp="http://schemas.microsoft.com/office/drawing/2018/hyperlinkcolor" val="tx"/>
                    </a:ext>
                  </a:extLst>
                </a:hlinkClick>
              </a:rPr>
              <a:t>通过出售</a:t>
            </a:r>
            <a:r>
              <a:rPr lang="en-US" altLang="zh-CN" sz="1900" dirty="0">
                <a:solidFill>
                  <a:schemeClr val="tx1"/>
                </a:solidFill>
                <a:latin typeface="宋体" panose="02010600030101010101" pitchFamily="2" charset="-122"/>
                <a:ea typeface="宋体" panose="02010600030101010101" pitchFamily="2" charset="-122"/>
                <a:hlinkClick r:id="rId5">
                  <a:extLst>
                    <a:ext uri="{A12FA001-AC4F-418D-AE19-62706E023703}">
                      <ahyp:hlinkClr xmlns:ahyp="http://schemas.microsoft.com/office/drawing/2018/hyperlinkcolor" val="tx"/>
                    </a:ext>
                  </a:extLst>
                </a:hlinkClick>
              </a:rPr>
              <a:t>CCER</a:t>
            </a:r>
            <a:r>
              <a:rPr lang="zh-CN" altLang="en-US" sz="1900" dirty="0">
                <a:solidFill>
                  <a:schemeClr val="tx1"/>
                </a:solidFill>
                <a:latin typeface="宋体" panose="02010600030101010101" pitchFamily="2" charset="-122"/>
                <a:ea typeface="宋体" panose="02010600030101010101" pitchFamily="2" charset="-122"/>
              </a:rPr>
              <a:t>获得</a:t>
            </a:r>
            <a:r>
              <a:rPr lang="en-US" altLang="zh-CN" sz="1900" dirty="0">
                <a:solidFill>
                  <a:schemeClr val="tx1"/>
                </a:solidFill>
                <a:latin typeface="宋体" panose="02010600030101010101" pitchFamily="2" charset="-122"/>
                <a:ea typeface="宋体" panose="02010600030101010101" pitchFamily="2" charset="-122"/>
              </a:rPr>
              <a:t>2.2</a:t>
            </a:r>
            <a:r>
              <a:rPr lang="zh-CN" altLang="en-US" sz="1900" dirty="0">
                <a:solidFill>
                  <a:schemeClr val="tx1"/>
                </a:solidFill>
                <a:latin typeface="宋体" panose="02010600030101010101" pitchFamily="2" charset="-122"/>
                <a:ea typeface="宋体" panose="02010600030101010101" pitchFamily="2" charset="-122"/>
              </a:rPr>
              <a:t>分收入，故可认为我们的保底利润为每度电</a:t>
            </a:r>
            <a:r>
              <a:rPr lang="en-US" altLang="zh-CN" sz="1900" dirty="0">
                <a:solidFill>
                  <a:schemeClr val="tx1"/>
                </a:solidFill>
                <a:latin typeface="宋体" panose="02010600030101010101" pitchFamily="2" charset="-122"/>
                <a:ea typeface="宋体" panose="02010600030101010101" pitchFamily="2" charset="-122"/>
              </a:rPr>
              <a:t>0.3</a:t>
            </a:r>
            <a:r>
              <a:rPr lang="zh-CN" altLang="en-US" sz="1900" dirty="0">
                <a:solidFill>
                  <a:schemeClr val="tx1"/>
                </a:solidFill>
                <a:latin typeface="宋体" panose="02010600030101010101" pitchFamily="2" charset="-122"/>
                <a:ea typeface="宋体" panose="02010600030101010101" pitchFamily="2" charset="-122"/>
              </a:rPr>
              <a:t>元，年约</a:t>
            </a:r>
            <a:r>
              <a:rPr lang="zh-CN" altLang="en-US" sz="19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19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亿</a:t>
            </a:r>
            <a:r>
              <a:rPr lang="zh-CN" altLang="en-US" sz="1900" dirty="0">
                <a:solidFill>
                  <a:schemeClr val="tx1"/>
                </a:solidFill>
                <a:latin typeface="宋体" panose="02010600030101010101" pitchFamily="2" charset="-122"/>
                <a:ea typeface="宋体" panose="02010600030101010101" pitchFamily="2" charset="-122"/>
              </a:rPr>
              <a:t>。</a:t>
            </a:r>
            <a:br>
              <a:rPr lang="en-US" altLang="zh-CN" sz="1900" dirty="0">
                <a:solidFill>
                  <a:schemeClr val="tx1"/>
                </a:solidFill>
                <a:latin typeface="宋体" panose="02010600030101010101" pitchFamily="2" charset="-122"/>
                <a:ea typeface="宋体" panose="02010600030101010101" pitchFamily="2" charset="-122"/>
              </a:rPr>
            </a:br>
            <a:r>
              <a:rPr lang="en-US" altLang="zh-CN" sz="1900" dirty="0">
                <a:solidFill>
                  <a:schemeClr val="tx1"/>
                </a:solidFill>
                <a:latin typeface="宋体" panose="02010600030101010101" pitchFamily="2" charset="-122"/>
                <a:ea typeface="宋体" panose="02010600030101010101" pitchFamily="2" charset="-122"/>
              </a:rPr>
              <a:t>    </a:t>
            </a:r>
            <a:r>
              <a:rPr lang="zh-CN" altLang="en-US" sz="1900" dirty="0">
                <a:solidFill>
                  <a:schemeClr val="tx1"/>
                </a:solidFill>
                <a:latin typeface="宋体" panose="02010600030101010101" pitchFamily="2" charset="-122"/>
                <a:ea typeface="宋体" panose="02010600030101010101" pitchFamily="2" charset="-122"/>
              </a:rPr>
              <a:t>远景：若上述估算无误，则据此推算</a:t>
            </a:r>
            <a:r>
              <a:rPr lang="en-US" altLang="zh-CN" sz="1900" dirty="0">
                <a:solidFill>
                  <a:schemeClr val="tx1"/>
                </a:solidFill>
                <a:latin typeface="宋体" panose="02010600030101010101" pitchFamily="2" charset="-122"/>
                <a:ea typeface="宋体" panose="02010600030101010101" pitchFamily="2" charset="-122"/>
              </a:rPr>
              <a:t>150</a:t>
            </a:r>
            <a:r>
              <a:rPr lang="zh-CN" altLang="en-US" sz="1900" dirty="0">
                <a:solidFill>
                  <a:schemeClr val="tx1"/>
                </a:solidFill>
                <a:latin typeface="宋体" panose="02010600030101010101" pitchFamily="2" charset="-122"/>
                <a:ea typeface="宋体" panose="02010600030101010101" pitchFamily="2" charset="-122"/>
              </a:rPr>
              <a:t>公里黄河兰州区段装机储量可达</a:t>
            </a:r>
            <a:r>
              <a:rPr lang="en-US" altLang="zh-CN" sz="1900" dirty="0">
                <a:solidFill>
                  <a:schemeClr val="tx1"/>
                </a:solidFill>
                <a:latin typeface="宋体" panose="02010600030101010101" pitchFamily="2" charset="-122"/>
                <a:ea typeface="宋体" panose="02010600030101010101" pitchFamily="2" charset="-122"/>
              </a:rPr>
              <a:t>150</a:t>
            </a:r>
            <a:r>
              <a:rPr lang="zh-CN" altLang="en-US" sz="1900" dirty="0">
                <a:solidFill>
                  <a:schemeClr val="tx1"/>
                </a:solidFill>
                <a:latin typeface="宋体" panose="02010600030101010101" pitchFamily="2" charset="-122"/>
                <a:ea typeface="宋体" panose="02010600030101010101" pitchFamily="2" charset="-122"/>
              </a:rPr>
              <a:t>个</a:t>
            </a:r>
            <a:r>
              <a:rPr lang="zh-CN" altLang="en-US" sz="1900" dirty="0">
                <a:solidFill>
                  <a:schemeClr val="tx1"/>
                </a:solidFill>
                <a:latin typeface="宋体" panose="02010600030101010101" pitchFamily="2" charset="-122"/>
                <a:ea typeface="宋体" panose="02010600030101010101" pitchFamily="2" charset="-122"/>
                <a:hlinkClick r:id="rId6"/>
              </a:rPr>
              <a:t>三峡电站</a:t>
            </a:r>
            <a:r>
              <a:rPr lang="zh-CN" altLang="en-US" sz="1900" dirty="0">
                <a:solidFill>
                  <a:schemeClr val="tx1"/>
                </a:solidFill>
                <a:latin typeface="宋体" panose="02010600030101010101" pitchFamily="2" charset="-122"/>
                <a:ea typeface="宋体" panose="02010600030101010101" pitchFamily="2" charset="-122"/>
              </a:rPr>
              <a:t>，足以满足全国双倍用电需求。</a:t>
            </a:r>
            <a:br>
              <a:rPr lang="en-US" altLang="zh-CN" sz="1800" dirty="0">
                <a:latin typeface="宋体" panose="02010600030101010101" pitchFamily="2" charset="-122"/>
                <a:ea typeface="宋体" panose="02010600030101010101" pitchFamily="2" charset="-122"/>
              </a:rPr>
            </a:br>
            <a:endParaRPr lang="zh-CN" altLang="en-US" sz="2400" b="1" dirty="0">
              <a:latin typeface="宋体" panose="02010600030101010101" pitchFamily="2" charset="-122"/>
              <a:ea typeface="宋体" panose="02010600030101010101" pitchFamily="2" charset="-122"/>
            </a:endParaRPr>
          </a:p>
        </p:txBody>
      </p:sp>
      <p:pic>
        <p:nvPicPr>
          <p:cNvPr id="3" name="内容占位符 14">
            <a:hlinkClick r:id="rId7"/>
            <a:extLst>
              <a:ext uri="{FF2B5EF4-FFF2-40B4-BE49-F238E27FC236}">
                <a16:creationId xmlns:a16="http://schemas.microsoft.com/office/drawing/2014/main" id="{ABFA602A-F829-9672-7551-D7A0EEAC1AF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716614" y="3470872"/>
            <a:ext cx="8754346" cy="3158528"/>
          </a:xfrm>
          <a:prstGeom prst="rect">
            <a:avLst/>
          </a:prstGeom>
        </p:spPr>
      </p:pic>
      <p:sp>
        <p:nvSpPr>
          <p:cNvPr id="5" name="灯片编号占位符 4">
            <a:extLst>
              <a:ext uri="{FF2B5EF4-FFF2-40B4-BE49-F238E27FC236}">
                <a16:creationId xmlns:a16="http://schemas.microsoft.com/office/drawing/2014/main" id="{EDF942EC-DF5A-3881-F960-AC1C1FA41486}"/>
              </a:ext>
            </a:extLst>
          </p:cNvPr>
          <p:cNvSpPr>
            <a:spLocks noGrp="1"/>
          </p:cNvSpPr>
          <p:nvPr>
            <p:ph type="sldNum" sz="quarter" idx="7"/>
          </p:nvPr>
        </p:nvSpPr>
        <p:spPr/>
        <p:txBody>
          <a:bodyPr/>
          <a:lstStyle/>
          <a:p>
            <a:fld id="{B6F15528-21DE-4FAA-801E-634DDDAF4B2B}" type="slidenum">
              <a:rPr lang="en-US" altLang="zh-CN" smtClean="0"/>
              <a:t>6</a:t>
            </a:fld>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object 3"/>
          <p:cNvSpPr/>
          <p:nvPr/>
        </p:nvSpPr>
        <p:spPr>
          <a:xfrm>
            <a:off x="11836907" y="4870703"/>
            <a:ext cx="355600" cy="129539"/>
          </a:xfrm>
          <a:custGeom>
            <a:avLst/>
            <a:gdLst/>
            <a:ahLst/>
            <a:cxnLst/>
            <a:rect l="l" t="t" r="r" b="b"/>
            <a:pathLst>
              <a:path w="355600" h="129539">
                <a:moveTo>
                  <a:pt x="0" y="129539"/>
                </a:moveTo>
                <a:lnTo>
                  <a:pt x="355091" y="129539"/>
                </a:lnTo>
                <a:lnTo>
                  <a:pt x="355091" y="0"/>
                </a:lnTo>
                <a:lnTo>
                  <a:pt x="0" y="0"/>
                </a:lnTo>
                <a:lnTo>
                  <a:pt x="0" y="129539"/>
                </a:lnTo>
                <a:close/>
              </a:path>
            </a:pathLst>
          </a:custGeom>
          <a:solidFill>
            <a:schemeClr val="accent1">
              <a:lumMod val="75000"/>
            </a:schemeClr>
          </a:solidFill>
        </p:spPr>
        <p:txBody>
          <a:bodyPr wrap="square" lIns="0" tIns="0" rIns="0" bIns="0" rtlCol="0"/>
          <a:lstStyle/>
          <a:p>
            <a:endParaRPr>
              <a:ea typeface="黑体" panose="02010609060101010101" charset="-122"/>
              <a:cs typeface="黑体" panose="02010609060101010101" charset="-122"/>
            </a:endParaRPr>
          </a:p>
        </p:txBody>
      </p:sp>
      <p:sp>
        <p:nvSpPr>
          <p:cNvPr id="1048603" name="object 4"/>
          <p:cNvSpPr/>
          <p:nvPr/>
        </p:nvSpPr>
        <p:spPr>
          <a:xfrm>
            <a:off x="7170420" y="4846320"/>
            <a:ext cx="4535805" cy="153670"/>
          </a:xfrm>
          <a:custGeom>
            <a:avLst/>
            <a:gdLst/>
            <a:ahLst/>
            <a:cxnLst/>
            <a:rect l="l" t="t" r="r" b="b"/>
            <a:pathLst>
              <a:path w="2780029" h="129539">
                <a:moveTo>
                  <a:pt x="0" y="129539"/>
                </a:moveTo>
                <a:lnTo>
                  <a:pt x="2779776" y="129539"/>
                </a:lnTo>
                <a:lnTo>
                  <a:pt x="2779776" y="0"/>
                </a:lnTo>
                <a:lnTo>
                  <a:pt x="0" y="0"/>
                </a:lnTo>
                <a:lnTo>
                  <a:pt x="0" y="129539"/>
                </a:lnTo>
                <a:close/>
              </a:path>
            </a:pathLst>
          </a:custGeom>
          <a:solidFill>
            <a:schemeClr val="accent1">
              <a:lumMod val="75000"/>
            </a:schemeClr>
          </a:solidFill>
        </p:spPr>
        <p:txBody>
          <a:bodyPr wrap="square" lIns="0" tIns="0" rIns="0" bIns="0" rtlCol="0"/>
          <a:lstStyle/>
          <a:p>
            <a:endParaRPr>
              <a:ea typeface="黑体" panose="02010609060101010101" charset="-122"/>
              <a:cs typeface="黑体" panose="02010609060101010101" charset="-122"/>
            </a:endParaRPr>
          </a:p>
        </p:txBody>
      </p:sp>
      <p:sp>
        <p:nvSpPr>
          <p:cNvPr id="1048605" name="object 6"/>
          <p:cNvSpPr/>
          <p:nvPr/>
        </p:nvSpPr>
        <p:spPr>
          <a:xfrm>
            <a:off x="0" y="1483360"/>
            <a:ext cx="7081520" cy="1925955"/>
          </a:xfrm>
          <a:custGeom>
            <a:avLst/>
            <a:gdLst/>
            <a:ahLst/>
            <a:cxnLst/>
            <a:rect l="l" t="t" r="r" b="b"/>
            <a:pathLst>
              <a:path w="5257800" h="1651000">
                <a:moveTo>
                  <a:pt x="0" y="0"/>
                </a:moveTo>
                <a:lnTo>
                  <a:pt x="5257800" y="0"/>
                </a:lnTo>
                <a:lnTo>
                  <a:pt x="5257800" y="1650492"/>
                </a:lnTo>
                <a:lnTo>
                  <a:pt x="0" y="1650492"/>
                </a:lnTo>
                <a:lnTo>
                  <a:pt x="0" y="0"/>
                </a:lnTo>
                <a:close/>
              </a:path>
            </a:pathLst>
          </a:custGeom>
          <a:solidFill>
            <a:schemeClr val="accent1">
              <a:lumMod val="75000"/>
            </a:schemeClr>
          </a:solidFill>
        </p:spPr>
        <p:txBody>
          <a:bodyPr wrap="square" lIns="0" tIns="0" rIns="0" bIns="0" rtlCol="0"/>
          <a:lstStyle/>
          <a:p>
            <a:endParaRPr>
              <a:ea typeface="黑体" panose="02010609060101010101" charset="-122"/>
              <a:cs typeface="黑体" panose="02010609060101010101" charset="-122"/>
            </a:endParaRPr>
          </a:p>
        </p:txBody>
      </p:sp>
      <p:sp>
        <p:nvSpPr>
          <p:cNvPr id="1048607" name="object 10"/>
          <p:cNvSpPr/>
          <p:nvPr/>
        </p:nvSpPr>
        <p:spPr>
          <a:xfrm>
            <a:off x="11705590" y="1483360"/>
            <a:ext cx="135255" cy="3970020"/>
          </a:xfrm>
          <a:custGeom>
            <a:avLst/>
            <a:gdLst/>
            <a:ahLst/>
            <a:cxnLst/>
            <a:rect l="l" t="t" r="r" b="b"/>
            <a:pathLst>
              <a:path w="131445" h="3266440">
                <a:moveTo>
                  <a:pt x="0" y="0"/>
                </a:moveTo>
                <a:lnTo>
                  <a:pt x="131064" y="0"/>
                </a:lnTo>
                <a:lnTo>
                  <a:pt x="131064" y="3265932"/>
                </a:lnTo>
                <a:lnTo>
                  <a:pt x="0" y="3265932"/>
                </a:lnTo>
                <a:lnTo>
                  <a:pt x="0" y="0"/>
                </a:lnTo>
                <a:close/>
              </a:path>
            </a:pathLst>
          </a:custGeom>
          <a:solidFill>
            <a:schemeClr val="accent1">
              <a:lumMod val="75000"/>
            </a:schemeClr>
          </a:solidFill>
        </p:spPr>
        <p:txBody>
          <a:bodyPr wrap="square" lIns="0" tIns="0" rIns="0" bIns="0" rtlCol="0"/>
          <a:lstStyle/>
          <a:p>
            <a:endParaRPr>
              <a:ea typeface="黑体" panose="02010609060101010101" charset="-122"/>
              <a:cs typeface="黑体" panose="02010609060101010101" charset="-122"/>
            </a:endParaRPr>
          </a:p>
        </p:txBody>
      </p:sp>
      <p:sp>
        <p:nvSpPr>
          <p:cNvPr id="1048608" name="object 11"/>
          <p:cNvSpPr/>
          <p:nvPr/>
        </p:nvSpPr>
        <p:spPr>
          <a:xfrm>
            <a:off x="7170420" y="1483360"/>
            <a:ext cx="4448175" cy="3249295"/>
          </a:xfrm>
          <a:prstGeom prst="rect">
            <a:avLst/>
          </a:prstGeom>
          <a:blipFill rotWithShape="1">
            <a:blip r:embed="rId2" cstate="print"/>
            <a:stretch>
              <a:fillRect/>
            </a:stretch>
          </a:blipFill>
        </p:spPr>
        <p:txBody>
          <a:bodyPr wrap="square" lIns="0" tIns="0" rIns="0" bIns="0" rtlCol="0"/>
          <a:lstStyle/>
          <a:p>
            <a:endParaRPr>
              <a:ea typeface="黑体" panose="02010609060101010101" charset="-122"/>
              <a:cs typeface="黑体" panose="02010609060101010101" charset="-122"/>
            </a:endParaRPr>
          </a:p>
        </p:txBody>
      </p:sp>
      <p:grpSp>
        <p:nvGrpSpPr>
          <p:cNvPr id="13" name="组合 12"/>
          <p:cNvGrpSpPr/>
          <p:nvPr/>
        </p:nvGrpSpPr>
        <p:grpSpPr>
          <a:xfrm>
            <a:off x="334963" y="368300"/>
            <a:ext cx="2954655" cy="551815"/>
            <a:chOff x="0" y="161"/>
            <a:chExt cx="4653" cy="794"/>
          </a:xfrm>
          <a:gradFill>
            <a:gsLst>
              <a:gs pos="0">
                <a:schemeClr val="tx2">
                  <a:lumMod val="75000"/>
                </a:schemeClr>
              </a:gs>
              <a:gs pos="100000">
                <a:srgbClr val="035C7D"/>
              </a:gs>
            </a:gsLst>
            <a:lin ang="5400000" scaled="0"/>
          </a:gradFill>
        </p:grpSpPr>
        <p:sp>
          <p:nvSpPr>
            <p:cNvPr id="14" name="五边形 13"/>
            <p:cNvSpPr/>
            <p:nvPr/>
          </p:nvSpPr>
          <p:spPr>
            <a:xfrm>
              <a:off x="0" y="161"/>
              <a:ext cx="3959" cy="794"/>
            </a:xfrm>
            <a:prstGeom prst="homePlat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5" name="燕尾形 14"/>
            <p:cNvSpPr/>
            <p:nvPr/>
          </p:nvSpPr>
          <p:spPr>
            <a:xfrm>
              <a:off x="3793" y="161"/>
              <a:ext cx="860" cy="794"/>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7" name="矩形 16"/>
          <p:cNvSpPr/>
          <p:nvPr/>
        </p:nvSpPr>
        <p:spPr>
          <a:xfrm>
            <a:off x="936625" y="452621"/>
            <a:ext cx="1102360" cy="368300"/>
          </a:xfrm>
          <a:prstGeom prst="rect">
            <a:avLst/>
          </a:prstGeom>
        </p:spPr>
        <p:txBody>
          <a:bodyPr wrap="none">
            <a:spAutoFit/>
          </a:bodyPr>
          <a:lstStyle/>
          <a:p>
            <a:pPr lvl="0" algn="ctr">
              <a:defRPr/>
            </a:pPr>
            <a:r>
              <a:rPr lang="zh-CN" altLang="en-US" b="1">
                <a:solidFill>
                  <a:schemeClr val="bg1"/>
                </a:solidFill>
                <a:latin typeface="黑体" panose="02010609060101010101" charset="-122"/>
                <a:ea typeface="黑体" panose="02010609060101010101" charset="-122"/>
                <a:cs typeface="OPPOSans M" panose="00020600040101010101" pitchFamily="18" charset="-122"/>
              </a:rPr>
              <a:t>公司介绍</a:t>
            </a:r>
          </a:p>
        </p:txBody>
      </p:sp>
      <p:sp>
        <p:nvSpPr>
          <p:cNvPr id="4" name="标题 3">
            <a:extLst>
              <a:ext uri="{FF2B5EF4-FFF2-40B4-BE49-F238E27FC236}">
                <a16:creationId xmlns:a16="http://schemas.microsoft.com/office/drawing/2014/main" id="{FFC89FA5-126A-40B2-975F-F40458385911}"/>
              </a:ext>
            </a:extLst>
          </p:cNvPr>
          <p:cNvSpPr>
            <a:spLocks noGrp="1"/>
          </p:cNvSpPr>
          <p:nvPr>
            <p:ph type="ctrTitle"/>
          </p:nvPr>
        </p:nvSpPr>
        <p:spPr>
          <a:xfrm>
            <a:off x="-3958" y="1734741"/>
            <a:ext cx="7162800" cy="1846659"/>
          </a:xfrm>
        </p:spPr>
        <p:txBody>
          <a:bodyPr/>
          <a:lstStyle/>
          <a:p>
            <a:r>
              <a:rPr lang="zh-CN" altLang="en-US" sz="4000" dirty="0">
                <a:solidFill>
                  <a:schemeClr val="bg1"/>
                </a:solidFill>
                <a:hlinkClick r:id="rId3">
                  <a:extLst>
                    <a:ext uri="{A12FA001-AC4F-418D-AE19-62706E023703}">
                      <ahyp:hlinkClr xmlns:ahyp="http://schemas.microsoft.com/office/drawing/2018/hyperlinkcolor" val="tx"/>
                    </a:ext>
                  </a:extLst>
                </a:hlinkClick>
              </a:rPr>
              <a:t>兰州小西技术服务有限公司</a:t>
            </a:r>
            <a:br>
              <a:rPr lang="en-US" altLang="zh-CN" sz="4000" dirty="0"/>
            </a:br>
            <a:r>
              <a:rPr lang="zh-CN" altLang="en-US" sz="2000" dirty="0"/>
              <a:t> </a:t>
            </a:r>
            <a:br>
              <a:rPr lang="en-US" altLang="zh-CN" sz="2000" dirty="0"/>
            </a:br>
            <a:r>
              <a:rPr lang="zh-CN" altLang="en-US" sz="2000" dirty="0"/>
              <a:t>拥有两项</a:t>
            </a:r>
            <a:r>
              <a:rPr lang="zh-CN" altLang="en-US" sz="2000" b="1" dirty="0">
                <a:solidFill>
                  <a:srgbClr val="FF0000"/>
                </a:solidFill>
              </a:rPr>
              <a:t>免筑坝</a:t>
            </a:r>
            <a:r>
              <a:rPr lang="zh-CN" altLang="en-US" sz="2000" dirty="0"/>
              <a:t>水力发电专利</a:t>
            </a:r>
            <a:br>
              <a:rPr lang="en-US" altLang="zh-CN" sz="1400" dirty="0"/>
            </a:br>
            <a:endParaRPr lang="zh-CN" altLang="en-US" sz="4000" dirty="0"/>
          </a:p>
        </p:txBody>
      </p:sp>
      <p:sp>
        <p:nvSpPr>
          <p:cNvPr id="5" name="副标题 4">
            <a:extLst>
              <a:ext uri="{FF2B5EF4-FFF2-40B4-BE49-F238E27FC236}">
                <a16:creationId xmlns:a16="http://schemas.microsoft.com/office/drawing/2014/main" id="{C5E605FA-C699-FA79-A19C-AD062EE31A80}"/>
              </a:ext>
            </a:extLst>
          </p:cNvPr>
          <p:cNvSpPr>
            <a:spLocks noGrp="1"/>
          </p:cNvSpPr>
          <p:nvPr>
            <p:ph type="subTitle" idx="1"/>
          </p:nvPr>
        </p:nvSpPr>
        <p:spPr>
          <a:xfrm>
            <a:off x="0" y="3962162"/>
            <a:ext cx="7170420" cy="1600438"/>
          </a:xfrm>
        </p:spPr>
        <p:txBody>
          <a:bodyPr/>
          <a:lstStyle/>
          <a:p>
            <a:r>
              <a:rPr lang="zh-CN" altLang="zh-CN" b="1" kern="100" dirty="0">
                <a:effectLst/>
                <a:latin typeface="+mn-ea"/>
                <a:ea typeface="+mn-ea"/>
                <a:cs typeface="Times New Roman" panose="02020603050405020304" pitchFamily="18" charset="0"/>
              </a:rPr>
              <a:t>一种模块化可任意组合的</a:t>
            </a:r>
            <a:r>
              <a:rPr lang="zh-CN" altLang="zh-CN" b="1" kern="100" dirty="0">
                <a:solidFill>
                  <a:srgbClr val="FF0000"/>
                </a:solidFill>
                <a:effectLst/>
                <a:latin typeface="+mn-ea"/>
                <a:ea typeface="+mn-ea"/>
                <a:cs typeface="Times New Roman" panose="02020603050405020304" pitchFamily="18" charset="0"/>
              </a:rPr>
              <a:t>免筑坝</a:t>
            </a:r>
            <a:r>
              <a:rPr lang="zh-CN" altLang="zh-CN" b="1" kern="100" dirty="0">
                <a:effectLst/>
                <a:latin typeface="+mn-ea"/>
                <a:ea typeface="+mn-ea"/>
                <a:cs typeface="Times New Roman" panose="02020603050405020304" pitchFamily="18" charset="0"/>
              </a:rPr>
              <a:t>水力发电系统</a:t>
            </a:r>
            <a:br>
              <a:rPr lang="en-US" altLang="zh-CN" b="1" kern="100" dirty="0">
                <a:effectLst/>
                <a:latin typeface="+mn-ea"/>
                <a:ea typeface="+mn-ea"/>
                <a:cs typeface="Times New Roman" panose="02020603050405020304" pitchFamily="18" charset="0"/>
              </a:rPr>
            </a:br>
            <a:r>
              <a:rPr lang="zh-CN" altLang="en-US" sz="1600" b="1" kern="100" dirty="0">
                <a:effectLst/>
                <a:latin typeface="+mn-ea"/>
                <a:ea typeface="+mn-ea"/>
                <a:cs typeface="Times New Roman" panose="02020603050405020304" pitchFamily="18" charset="0"/>
              </a:rPr>
              <a:t>专利号：</a:t>
            </a:r>
            <a:r>
              <a:rPr lang="en-US" altLang="zh-CN" sz="1600" b="1" kern="100" dirty="0">
                <a:effectLst/>
                <a:latin typeface="+mn-ea"/>
                <a:ea typeface="+mn-ea"/>
                <a:cs typeface="Times New Roman" panose="02020603050405020304" pitchFamily="18" charset="0"/>
              </a:rPr>
              <a:t> </a:t>
            </a:r>
            <a:r>
              <a:rPr lang="en-US" altLang="zh-CN" sz="1600" kern="100" dirty="0">
                <a:effectLst/>
                <a:latin typeface="方正小标宋简体"/>
                <a:cs typeface="Times New Roman" panose="02020603050405020304" pitchFamily="18" charset="0"/>
                <a:hlinkClick r:id="rId4"/>
              </a:rPr>
              <a:t>PCT2021000173</a:t>
            </a:r>
            <a:r>
              <a:rPr lang="zh-CN" altLang="en-US" sz="1600" kern="100" dirty="0">
                <a:effectLst/>
                <a:latin typeface="方正小标宋简体"/>
                <a:cs typeface="Times New Roman" panose="02020603050405020304" pitchFamily="18" charset="0"/>
              </a:rPr>
              <a:t>、</a:t>
            </a:r>
            <a:r>
              <a:rPr lang="en-US" altLang="zh-CN" sz="1600" u="sng" kern="100" dirty="0">
                <a:solidFill>
                  <a:srgbClr val="0563C1"/>
                </a:solidFill>
                <a:effectLst/>
                <a:latin typeface="方正小标宋简体"/>
                <a:ea typeface="宋体" panose="02010600030101010101" pitchFamily="2" charset="-122"/>
                <a:cs typeface="Times New Roman" panose="02020603050405020304" pitchFamily="18" charset="0"/>
                <a:hlinkClick r:id="rId5"/>
              </a:rPr>
              <a:t>CN2021105036917</a:t>
            </a:r>
            <a:r>
              <a:rPr lang="zh-CN" altLang="en-US" sz="1600" kern="100" dirty="0">
                <a:latin typeface="方正小标宋简体"/>
                <a:cs typeface="Times New Roman" panose="02020603050405020304" pitchFamily="18" charset="0"/>
              </a:rPr>
              <a:t>、</a:t>
            </a:r>
            <a:r>
              <a:rPr lang="en-US" altLang="zh-CN" sz="1600" u="sng" kern="100" dirty="0">
                <a:solidFill>
                  <a:srgbClr val="0563C1"/>
                </a:solidFill>
                <a:effectLst/>
                <a:latin typeface="方正小标宋简体"/>
                <a:ea typeface="宋体" panose="02010600030101010101" pitchFamily="2" charset="-122"/>
                <a:cs typeface="Times New Roman" panose="02020603050405020304" pitchFamily="18" charset="0"/>
                <a:hlinkClick r:id="rId6"/>
              </a:rPr>
              <a:t>CN2021209889581</a:t>
            </a:r>
            <a:endParaRPr lang="en-US" altLang="zh-CN" sz="1600" dirty="0"/>
          </a:p>
          <a:p>
            <a:endParaRPr lang="en-US" altLang="zh-CN" dirty="0"/>
          </a:p>
          <a:p>
            <a:r>
              <a:rPr lang="zh-CN" altLang="zh-CN" b="1" kern="100" dirty="0">
                <a:solidFill>
                  <a:srgbClr val="0000FF"/>
                </a:solidFill>
                <a:effectLst/>
                <a:latin typeface="+mn-ea"/>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一种</a:t>
            </a:r>
            <a:r>
              <a:rPr lang="zh-CN" altLang="en-US" b="1" kern="100" dirty="0">
                <a:solidFill>
                  <a:srgbClr val="0000FF"/>
                </a:solidFill>
                <a:effectLst/>
                <a:latin typeface="+mn-ea"/>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水渠式可按需扩容的</a:t>
            </a:r>
            <a:r>
              <a:rPr lang="zh-CN" altLang="zh-CN" b="1" kern="100" dirty="0">
                <a:solidFill>
                  <a:srgbClr val="FF0000"/>
                </a:solidFill>
                <a:effectLst/>
                <a:latin typeface="+mn-ea"/>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免筑坝</a:t>
            </a:r>
            <a:r>
              <a:rPr lang="zh-CN" altLang="zh-CN" b="1" kern="100" dirty="0">
                <a:solidFill>
                  <a:srgbClr val="0000FF"/>
                </a:solidFill>
                <a:effectLst/>
                <a:latin typeface="+mn-ea"/>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水力发电系统</a:t>
            </a:r>
            <a:br>
              <a:rPr lang="en-US" altLang="zh-CN" b="1" kern="100" dirty="0">
                <a:effectLst/>
                <a:latin typeface="+mn-ea"/>
                <a:ea typeface="+mn-ea"/>
                <a:cs typeface="Times New Roman" panose="02020603050405020304" pitchFamily="18" charset="0"/>
              </a:rPr>
            </a:br>
            <a:r>
              <a:rPr lang="zh-CN" altLang="en-US" sz="1600" b="1" kern="100" dirty="0">
                <a:effectLst/>
                <a:latin typeface="+mn-ea"/>
                <a:ea typeface="+mn-ea"/>
                <a:cs typeface="Times New Roman" panose="02020603050405020304" pitchFamily="18" charset="0"/>
              </a:rPr>
              <a:t>专利号：</a:t>
            </a:r>
            <a:r>
              <a:rPr lang="en-US" altLang="zh-CN" sz="1600" b="1" kern="100" dirty="0">
                <a:effectLst/>
                <a:latin typeface="+mn-ea"/>
                <a:ea typeface="+mn-ea"/>
                <a:cs typeface="Times New Roman" panose="02020603050405020304" pitchFamily="18" charset="0"/>
              </a:rPr>
              <a:t> </a:t>
            </a:r>
            <a:r>
              <a:rPr lang="en-US" altLang="zh-CN" sz="1600" kern="100" dirty="0">
                <a:effectLst/>
                <a:latin typeface="方正小标宋简体"/>
                <a:cs typeface="Times New Roman" panose="02020603050405020304" pitchFamily="18" charset="0"/>
                <a:hlinkClick r:id="rId8"/>
              </a:rPr>
              <a:t>PCTCN2022/000030</a:t>
            </a:r>
            <a:r>
              <a:rPr lang="zh-CN" altLang="en-US" sz="1600" kern="100" dirty="0">
                <a:effectLst/>
                <a:latin typeface="方正小标宋简体"/>
                <a:cs typeface="Times New Roman" panose="02020603050405020304" pitchFamily="18" charset="0"/>
              </a:rPr>
              <a:t>、</a:t>
            </a:r>
            <a:r>
              <a:rPr lang="en-US" altLang="zh-CN" sz="1600" u="sng" kern="100" dirty="0">
                <a:solidFill>
                  <a:srgbClr val="0563C1"/>
                </a:solidFill>
                <a:effectLst/>
                <a:latin typeface="方正小标宋简体"/>
                <a:ea typeface="宋体" panose="02010600030101010101" pitchFamily="2" charset="-122"/>
                <a:cs typeface="Times New Roman" panose="02020603050405020304" pitchFamily="18" charset="0"/>
                <a:hlinkClick r:id="rId9"/>
              </a:rPr>
              <a:t>CN202210819767.1</a:t>
            </a:r>
            <a:endParaRPr lang="zh-CN" altLang="en-US" sz="1600" dirty="0"/>
          </a:p>
        </p:txBody>
      </p:sp>
      <p:sp>
        <p:nvSpPr>
          <p:cNvPr id="3" name="灯片编号占位符 2">
            <a:extLst>
              <a:ext uri="{FF2B5EF4-FFF2-40B4-BE49-F238E27FC236}">
                <a16:creationId xmlns:a16="http://schemas.microsoft.com/office/drawing/2014/main" id="{E58643C7-73B0-3C73-AF5A-9EEE882895D9}"/>
              </a:ext>
            </a:extLst>
          </p:cNvPr>
          <p:cNvSpPr>
            <a:spLocks noGrp="1"/>
          </p:cNvSpPr>
          <p:nvPr>
            <p:ph type="sldNum" sz="quarter" idx="12"/>
          </p:nvPr>
        </p:nvSpPr>
        <p:spPr/>
        <p:txBody>
          <a:bodyPr/>
          <a:lstStyle/>
          <a:p>
            <a:fld id="{7D9BB5D0-35E4-459D-AEF3-FE4D7C45CC19}"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34963" y="368300"/>
            <a:ext cx="2954655" cy="551815"/>
            <a:chOff x="0" y="161"/>
            <a:chExt cx="4653" cy="794"/>
          </a:xfrm>
          <a:gradFill>
            <a:gsLst>
              <a:gs pos="0">
                <a:schemeClr val="accent1">
                  <a:lumMod val="75000"/>
                </a:schemeClr>
              </a:gs>
              <a:gs pos="100000">
                <a:srgbClr val="035C7D"/>
              </a:gs>
            </a:gsLst>
            <a:lin ang="5400000" scaled="0"/>
          </a:gradFill>
        </p:grpSpPr>
        <p:sp>
          <p:nvSpPr>
            <p:cNvPr id="14" name="五边形 13"/>
            <p:cNvSpPr/>
            <p:nvPr/>
          </p:nvSpPr>
          <p:spPr>
            <a:xfrm>
              <a:off x="0" y="161"/>
              <a:ext cx="3959" cy="794"/>
            </a:xfrm>
            <a:prstGeom prst="homePlat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15" name="燕尾形 14"/>
            <p:cNvSpPr/>
            <p:nvPr/>
          </p:nvSpPr>
          <p:spPr>
            <a:xfrm>
              <a:off x="3793" y="161"/>
              <a:ext cx="860" cy="794"/>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17" name="矩形 16"/>
          <p:cNvSpPr/>
          <p:nvPr/>
        </p:nvSpPr>
        <p:spPr>
          <a:xfrm>
            <a:off x="1204312" y="452621"/>
            <a:ext cx="64953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POSans M" panose="00020600040101010101" pitchFamily="18" charset="-122"/>
              </a:rPr>
              <a:t>团队</a:t>
            </a:r>
          </a:p>
        </p:txBody>
      </p:sp>
      <p:sp>
        <p:nvSpPr>
          <p:cNvPr id="2" name="副标题 2">
            <a:extLst>
              <a:ext uri="{FF2B5EF4-FFF2-40B4-BE49-F238E27FC236}">
                <a16:creationId xmlns:a16="http://schemas.microsoft.com/office/drawing/2014/main" id="{AE350A2C-1CEC-A2FC-FE8D-A45C38E7BED6}"/>
              </a:ext>
            </a:extLst>
          </p:cNvPr>
          <p:cNvSpPr txBox="1">
            <a:spLocks/>
          </p:cNvSpPr>
          <p:nvPr/>
        </p:nvSpPr>
        <p:spPr>
          <a:xfrm>
            <a:off x="838200" y="1447800"/>
            <a:ext cx="10604500" cy="5041900"/>
          </a:xfrm>
          <a:prstGeom prst="rect">
            <a:avLst/>
          </a:prstGeom>
        </p:spPr>
        <p:txBody>
          <a:bodyPr>
            <a:noAutofit/>
          </a:bodyPr>
          <a:lst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ts val="3000"/>
              </a:lnSpc>
              <a:buFont typeface="Arial" panose="020B0604020202020204" pitchFamily="34" charset="0"/>
              <a:buChar char="•"/>
            </a:pPr>
            <a:r>
              <a:rPr lang="zh-CN" altLang="en-US" sz="2000" kern="0" dirty="0">
                <a:solidFill>
                  <a:sysClr val="windowText" lastClr="000000"/>
                </a:solidFill>
              </a:rPr>
              <a:t>队长老庞：</a:t>
            </a:r>
            <a:r>
              <a:rPr lang="en-US" altLang="zh-CN" sz="2000" kern="0" dirty="0">
                <a:solidFill>
                  <a:sysClr val="windowText" lastClr="000000"/>
                </a:solidFill>
              </a:rPr>
              <a:t>84</a:t>
            </a:r>
            <a:r>
              <a:rPr lang="zh-CN" altLang="en-US" sz="2000" kern="0" dirty="0">
                <a:solidFill>
                  <a:sysClr val="windowText" lastClr="000000"/>
                </a:solidFill>
              </a:rPr>
              <a:t>年毕业于桂林地院化探专业，被分配到甘肃有色五队从事地质普查，</a:t>
            </a:r>
            <a:r>
              <a:rPr lang="en-US" altLang="zh-CN" sz="2000" kern="0" dirty="0">
                <a:solidFill>
                  <a:sysClr val="windowText" lastClr="000000"/>
                </a:solidFill>
              </a:rPr>
              <a:t>2018</a:t>
            </a:r>
            <a:r>
              <a:rPr lang="zh-CN" altLang="en-US" sz="2000" kern="0" dirty="0">
                <a:solidFill>
                  <a:sysClr val="windowText" lastClr="000000"/>
                </a:solidFill>
              </a:rPr>
              <a:t>年</a:t>
            </a:r>
            <a:r>
              <a:rPr lang="en-US" altLang="zh-CN" sz="2000" kern="0" dirty="0">
                <a:solidFill>
                  <a:sysClr val="windowText" lastClr="000000"/>
                </a:solidFill>
              </a:rPr>
              <a:t>55</a:t>
            </a:r>
            <a:r>
              <a:rPr lang="zh-CN" altLang="en-US" sz="2000" kern="0" dirty="0">
                <a:solidFill>
                  <a:sysClr val="windowText" lastClr="000000"/>
                </a:solidFill>
              </a:rPr>
              <a:t>岁特殊工种提前退休。</a:t>
            </a:r>
          </a:p>
          <a:p>
            <a:pPr marL="342900" indent="-342900">
              <a:lnSpc>
                <a:spcPts val="3000"/>
              </a:lnSpc>
              <a:buFont typeface="Arial" panose="020B0604020202020204" pitchFamily="34" charset="0"/>
              <a:buChar char="•"/>
            </a:pPr>
            <a:r>
              <a:rPr lang="zh-CN" altLang="en-US" sz="2000" kern="0" dirty="0">
                <a:solidFill>
                  <a:sysClr val="windowText" lastClr="000000"/>
                </a:solidFill>
              </a:rPr>
              <a:t>合伙人老韩：</a:t>
            </a:r>
            <a:r>
              <a:rPr lang="en-US" altLang="zh-CN" sz="2000" kern="0" dirty="0">
                <a:solidFill>
                  <a:sysClr val="windowText" lastClr="000000"/>
                </a:solidFill>
              </a:rPr>
              <a:t>82</a:t>
            </a:r>
            <a:r>
              <a:rPr lang="zh-CN" altLang="en-US" sz="2000" kern="0" dirty="0">
                <a:solidFill>
                  <a:sysClr val="windowText" lastClr="000000"/>
                </a:solidFill>
              </a:rPr>
              <a:t>年毕业于西安地院物探专业，被分配到甘肃有色五队从事地质普查，后公派留法，回国后又入学深造，获中南大学地学博士学位，</a:t>
            </a:r>
            <a:r>
              <a:rPr lang="en-US" altLang="zh-CN" sz="2000" kern="0" dirty="0">
                <a:solidFill>
                  <a:sysClr val="windowText" lastClr="000000"/>
                </a:solidFill>
              </a:rPr>
              <a:t>2022</a:t>
            </a:r>
            <a:r>
              <a:rPr lang="zh-CN" altLang="en-US" sz="2000" kern="0" dirty="0">
                <a:solidFill>
                  <a:sysClr val="windowText" lastClr="000000"/>
                </a:solidFill>
              </a:rPr>
              <a:t>年年底省有色研究院院长位置退休。共事近</a:t>
            </a:r>
            <a:r>
              <a:rPr lang="en-US" altLang="zh-CN" sz="2000" kern="0" dirty="0">
                <a:solidFill>
                  <a:sysClr val="windowText" lastClr="000000"/>
                </a:solidFill>
              </a:rPr>
              <a:t>40</a:t>
            </a:r>
            <a:r>
              <a:rPr lang="zh-CN" altLang="en-US" sz="2000" kern="0" dirty="0">
                <a:solidFill>
                  <a:sysClr val="windowText" lastClr="000000"/>
                </a:solidFill>
              </a:rPr>
              <a:t>年。</a:t>
            </a:r>
          </a:p>
          <a:p>
            <a:pPr marL="342900" indent="-342900">
              <a:lnSpc>
                <a:spcPts val="3000"/>
              </a:lnSpc>
              <a:buFont typeface="Arial" panose="020B0604020202020204" pitchFamily="34" charset="0"/>
              <a:buChar char="•"/>
            </a:pPr>
            <a:r>
              <a:rPr lang="zh-CN" altLang="en-US" sz="2000" kern="0" dirty="0">
                <a:solidFill>
                  <a:sysClr val="windowText" lastClr="000000"/>
                </a:solidFill>
              </a:rPr>
              <a:t>总经理老王：</a:t>
            </a:r>
            <a:r>
              <a:rPr lang="en-US" altLang="zh-CN" sz="2000" kern="0" dirty="0">
                <a:solidFill>
                  <a:sysClr val="windowText" lastClr="000000"/>
                </a:solidFill>
              </a:rPr>
              <a:t>83</a:t>
            </a:r>
            <a:r>
              <a:rPr lang="zh-CN" altLang="en-US" sz="2000" kern="0" dirty="0">
                <a:solidFill>
                  <a:sysClr val="windowText" lastClr="000000"/>
                </a:solidFill>
              </a:rPr>
              <a:t>年毕业于甘工大机电专业，</a:t>
            </a:r>
            <a:r>
              <a:rPr lang="en-US" altLang="zh-CN" sz="2000" kern="0" dirty="0">
                <a:solidFill>
                  <a:sysClr val="windowText" lastClr="000000"/>
                </a:solidFill>
              </a:rPr>
              <a:t>2023</a:t>
            </a:r>
            <a:r>
              <a:rPr lang="zh-CN" altLang="en-US" sz="2000" kern="0" dirty="0">
                <a:solidFill>
                  <a:sysClr val="windowText" lastClr="000000"/>
                </a:solidFill>
              </a:rPr>
              <a:t>年工行行长位置退休。共事</a:t>
            </a:r>
            <a:r>
              <a:rPr lang="en-US" altLang="zh-CN" sz="2000" kern="0" dirty="0">
                <a:solidFill>
                  <a:sysClr val="windowText" lastClr="000000"/>
                </a:solidFill>
              </a:rPr>
              <a:t>30</a:t>
            </a:r>
            <a:r>
              <a:rPr lang="zh-CN" altLang="en-US" sz="2000" kern="0" dirty="0">
                <a:solidFill>
                  <a:sysClr val="windowText" lastClr="000000"/>
                </a:solidFill>
              </a:rPr>
              <a:t>多年。</a:t>
            </a:r>
          </a:p>
          <a:p>
            <a:pPr marL="342900" indent="-342900">
              <a:lnSpc>
                <a:spcPts val="3000"/>
              </a:lnSpc>
              <a:buFont typeface="Arial" panose="020B0604020202020204" pitchFamily="34" charset="0"/>
              <a:buChar char="•"/>
            </a:pPr>
            <a:r>
              <a:rPr lang="en-US" altLang="zh-CN" sz="2000" kern="0" dirty="0">
                <a:solidFill>
                  <a:sysClr val="windowText" lastClr="000000"/>
                </a:solidFill>
              </a:rPr>
              <a:t>80</a:t>
            </a:r>
            <a:r>
              <a:rPr lang="zh-CN" altLang="en-US" sz="2000" kern="0" dirty="0">
                <a:solidFill>
                  <a:sysClr val="windowText" lastClr="000000"/>
                </a:solidFill>
              </a:rPr>
              <a:t>后小张：风电专家，现在另一家单位打工，资金到位项目启动随时上岗。</a:t>
            </a:r>
          </a:p>
          <a:p>
            <a:pPr marL="342900" indent="-342900">
              <a:lnSpc>
                <a:spcPts val="3000"/>
              </a:lnSpc>
              <a:buFont typeface="Arial" panose="020B0604020202020204" pitchFamily="34" charset="0"/>
              <a:buChar char="•"/>
            </a:pPr>
            <a:r>
              <a:rPr lang="zh-CN" altLang="en-US" sz="2000" kern="0" dirty="0">
                <a:solidFill>
                  <a:sysClr val="windowText" lastClr="000000"/>
                </a:solidFill>
              </a:rPr>
              <a:t>总经理助理：留学美、日八年，现被征召回国，跟随前辈实习，未来后继有人。</a:t>
            </a:r>
          </a:p>
          <a:p>
            <a:pPr marL="342900" indent="-342900">
              <a:lnSpc>
                <a:spcPts val="3000"/>
              </a:lnSpc>
              <a:buFont typeface="Arial" panose="020B0604020202020204" pitchFamily="34" charset="0"/>
              <a:buChar char="•"/>
            </a:pPr>
            <a:endParaRPr lang="zh-CN" altLang="en-US" sz="2000" kern="0" dirty="0">
              <a:solidFill>
                <a:sysClr val="windowText" lastClr="000000"/>
              </a:solidFill>
            </a:endParaRPr>
          </a:p>
          <a:p>
            <a:pPr marL="342900" indent="-342900">
              <a:lnSpc>
                <a:spcPts val="5000"/>
              </a:lnSpc>
              <a:buFont typeface="Arial" panose="020B0604020202020204" pitchFamily="34" charset="0"/>
              <a:buChar char="•"/>
            </a:pPr>
            <a:r>
              <a:rPr lang="zh-CN" altLang="en-US" sz="3200" b="1" kern="0" dirty="0">
                <a:solidFill>
                  <a:srgbClr val="FF0000"/>
                </a:solidFill>
                <a:latin typeface="微软雅黑" panose="020B0503020204020204" pitchFamily="34" charset="-122"/>
                <a:ea typeface="微软雅黑" panose="020B0503020204020204" pitchFamily="34" charset="-122"/>
              </a:rPr>
              <a:t>团队主要成员都有</a:t>
            </a:r>
            <a:r>
              <a:rPr lang="en-US" altLang="zh-CN" sz="3200" b="1" kern="0" dirty="0">
                <a:solidFill>
                  <a:srgbClr val="FF0000"/>
                </a:solidFill>
                <a:latin typeface="微软雅黑" panose="020B0503020204020204" pitchFamily="34" charset="-122"/>
                <a:ea typeface="微软雅黑" panose="020B0503020204020204" pitchFamily="34" charset="-122"/>
              </a:rPr>
              <a:t>30-40</a:t>
            </a:r>
            <a:r>
              <a:rPr lang="zh-CN" altLang="en-US" sz="3200" b="1" kern="0" dirty="0">
                <a:solidFill>
                  <a:srgbClr val="FF0000"/>
                </a:solidFill>
                <a:latin typeface="微软雅黑" panose="020B0503020204020204" pitchFamily="34" charset="-122"/>
                <a:ea typeface="微软雅黑" panose="020B0503020204020204" pitchFamily="34" charset="-122"/>
              </a:rPr>
              <a:t>年的合作经历，所以非常稳定，且均具有必要的专业知识和</a:t>
            </a:r>
            <a:r>
              <a:rPr lang="zh-CN" altLang="en-US" sz="3200" b="1" kern="0">
                <a:solidFill>
                  <a:srgbClr val="FF0000"/>
                </a:solidFill>
                <a:latin typeface="微软雅黑" panose="020B0503020204020204" pitchFamily="34" charset="-122"/>
                <a:ea typeface="微软雅黑" panose="020B0503020204020204" pitchFamily="34" charset="-122"/>
              </a:rPr>
              <a:t>丰富的管理、工作</a:t>
            </a:r>
            <a:r>
              <a:rPr lang="zh-CN" altLang="en-US" sz="3200" b="1" kern="0" dirty="0">
                <a:solidFill>
                  <a:srgbClr val="FF0000"/>
                </a:solidFill>
                <a:latin typeface="微软雅黑" panose="020B0503020204020204" pitchFamily="34" charset="-122"/>
                <a:ea typeface="微软雅黑" panose="020B0503020204020204" pitchFamily="34" charset="-122"/>
              </a:rPr>
              <a:t>经验。</a:t>
            </a:r>
          </a:p>
        </p:txBody>
      </p:sp>
      <p:sp>
        <p:nvSpPr>
          <p:cNvPr id="4" name="灯片编号占位符 3">
            <a:extLst>
              <a:ext uri="{FF2B5EF4-FFF2-40B4-BE49-F238E27FC236}">
                <a16:creationId xmlns:a16="http://schemas.microsoft.com/office/drawing/2014/main" id="{F217A09A-EA85-5E51-9690-2BBC0A3DC091}"/>
              </a:ext>
            </a:extLst>
          </p:cNvPr>
          <p:cNvSpPr>
            <a:spLocks noGrp="1"/>
          </p:cNvSpPr>
          <p:nvPr>
            <p:ph type="sldNum" sz="quarter" idx="12"/>
          </p:nvPr>
        </p:nvSpPr>
        <p:spPr/>
        <p:txBody>
          <a:bodyPr/>
          <a:lstStyle/>
          <a:p>
            <a:fld id="{5606C620-7D6C-46AA-AD65-E231281ECDC2}" type="slidenum">
              <a:rPr lang="zh-CN" altLang="en-US" smtClean="0"/>
              <a:t>8</a:t>
            </a:fld>
            <a:endParaRPr lang="zh-CN" altLang="en-US"/>
          </a:p>
        </p:txBody>
      </p:sp>
    </p:spTree>
    <p:extLst>
      <p:ext uri="{BB962C8B-B14F-4D97-AF65-F5344CB8AC3E}">
        <p14:creationId xmlns:p14="http://schemas.microsoft.com/office/powerpoint/2010/main" val="207181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H="1">
            <a:off x="0" y="-685800"/>
            <a:ext cx="12192000" cy="3325961"/>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t="-28564" b="-285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cs typeface="黑体" panose="02010609060101010101" charset="-122"/>
            </a:endParaRPr>
          </a:p>
        </p:txBody>
      </p:sp>
      <p:sp>
        <p:nvSpPr>
          <p:cNvPr id="22" name="矩形 27"/>
          <p:cNvSpPr/>
          <p:nvPr/>
        </p:nvSpPr>
        <p:spPr>
          <a:xfrm flipH="1">
            <a:off x="614680" y="1379593"/>
            <a:ext cx="7561050" cy="5045292"/>
          </a:xfrm>
          <a:custGeom>
            <a:avLst/>
            <a:gdLst>
              <a:gd name="connsiteX0" fmla="*/ 0 w 6248400"/>
              <a:gd name="connsiteY0" fmla="*/ 0 h 6959600"/>
              <a:gd name="connsiteX1" fmla="*/ 6248400 w 6248400"/>
              <a:gd name="connsiteY1" fmla="*/ 0 h 6959600"/>
              <a:gd name="connsiteX2" fmla="*/ 6248400 w 6248400"/>
              <a:gd name="connsiteY2" fmla="*/ 6959600 h 6959600"/>
              <a:gd name="connsiteX3" fmla="*/ 0 w 6248400"/>
              <a:gd name="connsiteY3" fmla="*/ 6959600 h 6959600"/>
              <a:gd name="connsiteX4" fmla="*/ 0 w 6248400"/>
              <a:gd name="connsiteY4" fmla="*/ 0 h 6959600"/>
              <a:gd name="connsiteX0-1" fmla="*/ 3009900 w 9258300"/>
              <a:gd name="connsiteY0-2" fmla="*/ 0 h 6959600"/>
              <a:gd name="connsiteX1-3" fmla="*/ 9258300 w 9258300"/>
              <a:gd name="connsiteY1-4" fmla="*/ 0 h 6959600"/>
              <a:gd name="connsiteX2-5" fmla="*/ 9258300 w 9258300"/>
              <a:gd name="connsiteY2-6" fmla="*/ 6959600 h 6959600"/>
              <a:gd name="connsiteX3-7" fmla="*/ 0 w 9258300"/>
              <a:gd name="connsiteY3-8" fmla="*/ 6959600 h 6959600"/>
              <a:gd name="connsiteX4-9" fmla="*/ 3009900 w 9258300"/>
              <a:gd name="connsiteY4-10" fmla="*/ 0 h 6959600"/>
              <a:gd name="connsiteX0-11" fmla="*/ 3009900 w 9258300"/>
              <a:gd name="connsiteY0-12" fmla="*/ 0 h 6959600"/>
              <a:gd name="connsiteX1-13" fmla="*/ 9258300 w 9258300"/>
              <a:gd name="connsiteY1-14" fmla="*/ 0 h 6959600"/>
              <a:gd name="connsiteX2-15" fmla="*/ 9258300 w 9258300"/>
              <a:gd name="connsiteY2-16" fmla="*/ 4419600 h 6959600"/>
              <a:gd name="connsiteX3-17" fmla="*/ 9258300 w 9258300"/>
              <a:gd name="connsiteY3-18" fmla="*/ 6959600 h 6959600"/>
              <a:gd name="connsiteX4-19" fmla="*/ 0 w 9258300"/>
              <a:gd name="connsiteY4-20" fmla="*/ 6959600 h 6959600"/>
              <a:gd name="connsiteX5" fmla="*/ 3009900 w 9258300"/>
              <a:gd name="connsiteY5" fmla="*/ 0 h 6959600"/>
              <a:gd name="connsiteX0-21" fmla="*/ 3009900 w 9258300"/>
              <a:gd name="connsiteY0-22" fmla="*/ 0 h 6959600"/>
              <a:gd name="connsiteX1-23" fmla="*/ 9258300 w 9258300"/>
              <a:gd name="connsiteY1-24" fmla="*/ 0 h 6959600"/>
              <a:gd name="connsiteX2-25" fmla="*/ 9258300 w 9258300"/>
              <a:gd name="connsiteY2-26" fmla="*/ 4419600 h 6959600"/>
              <a:gd name="connsiteX3-27" fmla="*/ 7886700 w 9258300"/>
              <a:gd name="connsiteY3-28" fmla="*/ 6858000 h 6959600"/>
              <a:gd name="connsiteX4-29" fmla="*/ 0 w 9258300"/>
              <a:gd name="connsiteY4-30" fmla="*/ 6959600 h 6959600"/>
              <a:gd name="connsiteX5-31" fmla="*/ 3009900 w 9258300"/>
              <a:gd name="connsiteY5-32" fmla="*/ 0 h 6959600"/>
              <a:gd name="connsiteX0-33" fmla="*/ 3009900 w 9258300"/>
              <a:gd name="connsiteY0-34" fmla="*/ 0 h 6959600"/>
              <a:gd name="connsiteX1-35" fmla="*/ 9258300 w 9258300"/>
              <a:gd name="connsiteY1-36" fmla="*/ 0 h 6959600"/>
              <a:gd name="connsiteX2-37" fmla="*/ 9258300 w 9258300"/>
              <a:gd name="connsiteY2-38" fmla="*/ 4419600 h 6959600"/>
              <a:gd name="connsiteX3-39" fmla="*/ 7950200 w 9258300"/>
              <a:gd name="connsiteY3-40" fmla="*/ 6946900 h 6959600"/>
              <a:gd name="connsiteX4-41" fmla="*/ 0 w 9258300"/>
              <a:gd name="connsiteY4-42" fmla="*/ 6959600 h 6959600"/>
              <a:gd name="connsiteX5-43" fmla="*/ 3009900 w 9258300"/>
              <a:gd name="connsiteY5-44" fmla="*/ 0 h 6959600"/>
              <a:gd name="connsiteX0-45" fmla="*/ 3187700 w 9436100"/>
              <a:gd name="connsiteY0-46" fmla="*/ 0 h 6946900"/>
              <a:gd name="connsiteX1-47" fmla="*/ 9436100 w 9436100"/>
              <a:gd name="connsiteY1-48" fmla="*/ 0 h 6946900"/>
              <a:gd name="connsiteX2-49" fmla="*/ 9436100 w 9436100"/>
              <a:gd name="connsiteY2-50" fmla="*/ 4419600 h 6946900"/>
              <a:gd name="connsiteX3-51" fmla="*/ 8128000 w 9436100"/>
              <a:gd name="connsiteY3-52" fmla="*/ 6946900 h 6946900"/>
              <a:gd name="connsiteX4-53" fmla="*/ 0 w 9436100"/>
              <a:gd name="connsiteY4-54" fmla="*/ 6934200 h 6946900"/>
              <a:gd name="connsiteX5-55" fmla="*/ 3187700 w 9436100"/>
              <a:gd name="connsiteY5-56" fmla="*/ 0 h 6946900"/>
              <a:gd name="connsiteX0-57" fmla="*/ 3187700 w 9436100"/>
              <a:gd name="connsiteY0-58" fmla="*/ 0 h 6946900"/>
              <a:gd name="connsiteX1-59" fmla="*/ 9436100 w 9436100"/>
              <a:gd name="connsiteY1-60" fmla="*/ 0 h 6946900"/>
              <a:gd name="connsiteX2-61" fmla="*/ 9436100 w 9436100"/>
              <a:gd name="connsiteY2-62" fmla="*/ 4043585 h 6946900"/>
              <a:gd name="connsiteX3-63" fmla="*/ 8128000 w 9436100"/>
              <a:gd name="connsiteY3-64" fmla="*/ 6946900 h 6946900"/>
              <a:gd name="connsiteX4-65" fmla="*/ 0 w 9436100"/>
              <a:gd name="connsiteY4-66" fmla="*/ 6934200 h 6946900"/>
              <a:gd name="connsiteX5-67" fmla="*/ 3187700 w 9436100"/>
              <a:gd name="connsiteY5-68" fmla="*/ 0 h 6946900"/>
              <a:gd name="connsiteX0-69" fmla="*/ 3187700 w 9436100"/>
              <a:gd name="connsiteY0-70" fmla="*/ 0 h 6946900"/>
              <a:gd name="connsiteX1-71" fmla="*/ 9436100 w 9436100"/>
              <a:gd name="connsiteY1-72" fmla="*/ 0 h 6946900"/>
              <a:gd name="connsiteX2-73" fmla="*/ 9436100 w 9436100"/>
              <a:gd name="connsiteY2-74" fmla="*/ 4035965 h 6946900"/>
              <a:gd name="connsiteX3-75" fmla="*/ 8128000 w 9436100"/>
              <a:gd name="connsiteY3-76" fmla="*/ 6946900 h 6946900"/>
              <a:gd name="connsiteX4-77" fmla="*/ 0 w 9436100"/>
              <a:gd name="connsiteY4-78" fmla="*/ 6934200 h 6946900"/>
              <a:gd name="connsiteX5-79" fmla="*/ 3187700 w 9436100"/>
              <a:gd name="connsiteY5-80" fmla="*/ 0 h 6946900"/>
              <a:gd name="connsiteX0-81" fmla="*/ 3187700 w 9436100"/>
              <a:gd name="connsiteY0-82" fmla="*/ 0 h 6934200"/>
              <a:gd name="connsiteX1-83" fmla="*/ 9436100 w 9436100"/>
              <a:gd name="connsiteY1-84" fmla="*/ 0 h 6934200"/>
              <a:gd name="connsiteX2-85" fmla="*/ 9436100 w 9436100"/>
              <a:gd name="connsiteY2-86" fmla="*/ 4035965 h 6934200"/>
              <a:gd name="connsiteX3-87" fmla="*/ 8376571 w 9436100"/>
              <a:gd name="connsiteY3-88" fmla="*/ 6237599 h 6934200"/>
              <a:gd name="connsiteX4-89" fmla="*/ 0 w 9436100"/>
              <a:gd name="connsiteY4-90" fmla="*/ 6934200 h 6934200"/>
              <a:gd name="connsiteX5-91" fmla="*/ 3187700 w 9436100"/>
              <a:gd name="connsiteY5-92" fmla="*/ 0 h 6934200"/>
              <a:gd name="connsiteX0-93" fmla="*/ 2876988 w 9125388"/>
              <a:gd name="connsiteY0-94" fmla="*/ 0 h 6250536"/>
              <a:gd name="connsiteX1-95" fmla="*/ 9125388 w 9125388"/>
              <a:gd name="connsiteY1-96" fmla="*/ 0 h 6250536"/>
              <a:gd name="connsiteX2-97" fmla="*/ 9125388 w 9125388"/>
              <a:gd name="connsiteY2-98" fmla="*/ 4035965 h 6250536"/>
              <a:gd name="connsiteX3-99" fmla="*/ 8065859 w 9125388"/>
              <a:gd name="connsiteY3-100" fmla="*/ 6237599 h 6250536"/>
              <a:gd name="connsiteX4-101" fmla="*/ 0 w 9125388"/>
              <a:gd name="connsiteY4-102" fmla="*/ 6250536 h 6250536"/>
              <a:gd name="connsiteX5-103" fmla="*/ 2876988 w 9125388"/>
              <a:gd name="connsiteY5-104" fmla="*/ 0 h 6250536"/>
              <a:gd name="connsiteX0-105" fmla="*/ 2876988 w 9125388"/>
              <a:gd name="connsiteY0-106" fmla="*/ 0 h 6254691"/>
              <a:gd name="connsiteX1-107" fmla="*/ 9125388 w 9125388"/>
              <a:gd name="connsiteY1-108" fmla="*/ 0 h 6254691"/>
              <a:gd name="connsiteX2-109" fmla="*/ 9125388 w 9125388"/>
              <a:gd name="connsiteY2-110" fmla="*/ 4035965 h 6254691"/>
              <a:gd name="connsiteX3-111" fmla="*/ 8056982 w 9125388"/>
              <a:gd name="connsiteY3-112" fmla="*/ 6254691 h 6254691"/>
              <a:gd name="connsiteX4-113" fmla="*/ 0 w 9125388"/>
              <a:gd name="connsiteY4-114" fmla="*/ 6250536 h 6254691"/>
              <a:gd name="connsiteX5-115" fmla="*/ 2876988 w 9125388"/>
              <a:gd name="connsiteY5-116" fmla="*/ 0 h 6254691"/>
              <a:gd name="connsiteX0-117" fmla="*/ 2869598 w 9125388"/>
              <a:gd name="connsiteY0-118" fmla="*/ 0 h 6254691"/>
              <a:gd name="connsiteX1-119" fmla="*/ 9125388 w 9125388"/>
              <a:gd name="connsiteY1-120" fmla="*/ 0 h 6254691"/>
              <a:gd name="connsiteX2-121" fmla="*/ 9125388 w 9125388"/>
              <a:gd name="connsiteY2-122" fmla="*/ 4035965 h 6254691"/>
              <a:gd name="connsiteX3-123" fmla="*/ 8056982 w 9125388"/>
              <a:gd name="connsiteY3-124" fmla="*/ 6254691 h 6254691"/>
              <a:gd name="connsiteX4-125" fmla="*/ 0 w 9125388"/>
              <a:gd name="connsiteY4-126" fmla="*/ 6250536 h 6254691"/>
              <a:gd name="connsiteX5-127" fmla="*/ 2869598 w 9125388"/>
              <a:gd name="connsiteY5-128" fmla="*/ 0 h 6254691"/>
              <a:gd name="connsiteX0-129" fmla="*/ 2858513 w 9125388"/>
              <a:gd name="connsiteY0-130" fmla="*/ 0 h 6254691"/>
              <a:gd name="connsiteX1-131" fmla="*/ 9125388 w 9125388"/>
              <a:gd name="connsiteY1-132" fmla="*/ 0 h 6254691"/>
              <a:gd name="connsiteX2-133" fmla="*/ 9125388 w 9125388"/>
              <a:gd name="connsiteY2-134" fmla="*/ 4035965 h 6254691"/>
              <a:gd name="connsiteX3-135" fmla="*/ 8056982 w 9125388"/>
              <a:gd name="connsiteY3-136" fmla="*/ 6254691 h 6254691"/>
              <a:gd name="connsiteX4-137" fmla="*/ 0 w 9125388"/>
              <a:gd name="connsiteY4-138" fmla="*/ 6250536 h 6254691"/>
              <a:gd name="connsiteX5-139" fmla="*/ 2858513 w 9125388"/>
              <a:gd name="connsiteY5-140" fmla="*/ 0 h 6254691"/>
              <a:gd name="connsiteX0-141" fmla="*/ 2852969 w 9125388"/>
              <a:gd name="connsiteY0-142" fmla="*/ 0 h 6254691"/>
              <a:gd name="connsiteX1-143" fmla="*/ 9125388 w 9125388"/>
              <a:gd name="connsiteY1-144" fmla="*/ 0 h 6254691"/>
              <a:gd name="connsiteX2-145" fmla="*/ 9125388 w 9125388"/>
              <a:gd name="connsiteY2-146" fmla="*/ 4035965 h 6254691"/>
              <a:gd name="connsiteX3-147" fmla="*/ 8056982 w 9125388"/>
              <a:gd name="connsiteY3-148" fmla="*/ 6254691 h 6254691"/>
              <a:gd name="connsiteX4-149" fmla="*/ 0 w 9125388"/>
              <a:gd name="connsiteY4-150" fmla="*/ 6250536 h 6254691"/>
              <a:gd name="connsiteX5-151" fmla="*/ 2852969 w 9125388"/>
              <a:gd name="connsiteY5-152" fmla="*/ 0 h 6254691"/>
              <a:gd name="connsiteX0-153" fmla="*/ 2527779 w 8800198"/>
              <a:gd name="connsiteY0-154" fmla="*/ 0 h 6254691"/>
              <a:gd name="connsiteX1-155" fmla="*/ 8800198 w 8800198"/>
              <a:gd name="connsiteY1-156" fmla="*/ 0 h 6254691"/>
              <a:gd name="connsiteX2-157" fmla="*/ 8800198 w 8800198"/>
              <a:gd name="connsiteY2-158" fmla="*/ 4035965 h 6254691"/>
              <a:gd name="connsiteX3-159" fmla="*/ 7731792 w 8800198"/>
              <a:gd name="connsiteY3-160" fmla="*/ 6254691 h 6254691"/>
              <a:gd name="connsiteX4-161" fmla="*/ 0 w 8800198"/>
              <a:gd name="connsiteY4-162" fmla="*/ 5652527 h 6254691"/>
              <a:gd name="connsiteX5-163" fmla="*/ 2527779 w 8800198"/>
              <a:gd name="connsiteY5-164" fmla="*/ 0 h 6254691"/>
              <a:gd name="connsiteX0-165" fmla="*/ 2527779 w 8800198"/>
              <a:gd name="connsiteY0-166" fmla="*/ 0 h 5685158"/>
              <a:gd name="connsiteX1-167" fmla="*/ 8800198 w 8800198"/>
              <a:gd name="connsiteY1-168" fmla="*/ 0 h 5685158"/>
              <a:gd name="connsiteX2-169" fmla="*/ 8800198 w 8800198"/>
              <a:gd name="connsiteY2-170" fmla="*/ 4035965 h 5685158"/>
              <a:gd name="connsiteX3-171" fmla="*/ 7983076 w 8800198"/>
              <a:gd name="connsiteY3-172" fmla="*/ 5685158 h 5685158"/>
              <a:gd name="connsiteX4-173" fmla="*/ 0 w 8800198"/>
              <a:gd name="connsiteY4-174" fmla="*/ 5652527 h 5685158"/>
              <a:gd name="connsiteX5-175" fmla="*/ 2527779 w 8800198"/>
              <a:gd name="connsiteY5-176" fmla="*/ 0 h 5685158"/>
              <a:gd name="connsiteX0-177" fmla="*/ 2527779 w 8800198"/>
              <a:gd name="connsiteY0-178" fmla="*/ 0 h 5665996"/>
              <a:gd name="connsiteX1-179" fmla="*/ 8800198 w 8800198"/>
              <a:gd name="connsiteY1-180" fmla="*/ 0 h 5665996"/>
              <a:gd name="connsiteX2-181" fmla="*/ 8800198 w 8800198"/>
              <a:gd name="connsiteY2-182" fmla="*/ 4035965 h 5665996"/>
              <a:gd name="connsiteX3-183" fmla="*/ 7953237 w 8800198"/>
              <a:gd name="connsiteY3-184" fmla="*/ 5665996 h 5665996"/>
              <a:gd name="connsiteX4-185" fmla="*/ 0 w 8800198"/>
              <a:gd name="connsiteY4-186" fmla="*/ 5652527 h 5665996"/>
              <a:gd name="connsiteX5-187" fmla="*/ 2527779 w 8800198"/>
              <a:gd name="connsiteY5-188" fmla="*/ 0 h 5665996"/>
              <a:gd name="connsiteX0-189" fmla="*/ 2527779 w 8800198"/>
              <a:gd name="connsiteY0-190" fmla="*/ 0 h 5652527"/>
              <a:gd name="connsiteX1-191" fmla="*/ 8800198 w 8800198"/>
              <a:gd name="connsiteY1-192" fmla="*/ 0 h 5652527"/>
              <a:gd name="connsiteX2-193" fmla="*/ 8800198 w 8800198"/>
              <a:gd name="connsiteY2-194" fmla="*/ 4035965 h 5652527"/>
              <a:gd name="connsiteX3-195" fmla="*/ 7963184 w 8800198"/>
              <a:gd name="connsiteY3-196" fmla="*/ 5646835 h 5652527"/>
              <a:gd name="connsiteX4-197" fmla="*/ 0 w 8800198"/>
              <a:gd name="connsiteY4-198" fmla="*/ 5652527 h 5652527"/>
              <a:gd name="connsiteX5-199" fmla="*/ 2527779 w 8800198"/>
              <a:gd name="connsiteY5-200" fmla="*/ 0 h 5652527"/>
              <a:gd name="connsiteX0-201" fmla="*/ 2527779 w 8800198"/>
              <a:gd name="connsiteY0-202" fmla="*/ 0 h 5652527"/>
              <a:gd name="connsiteX1-203" fmla="*/ 8800198 w 8800198"/>
              <a:gd name="connsiteY1-204" fmla="*/ 0 h 5652527"/>
              <a:gd name="connsiteX2-205" fmla="*/ 8800198 w 8800198"/>
              <a:gd name="connsiteY2-206" fmla="*/ 4035965 h 5652527"/>
              <a:gd name="connsiteX3-207" fmla="*/ 7963184 w 8800198"/>
              <a:gd name="connsiteY3-208" fmla="*/ 5646835 h 5652527"/>
              <a:gd name="connsiteX4-209" fmla="*/ 0 w 8800198"/>
              <a:gd name="connsiteY4-210" fmla="*/ 5652527 h 5652527"/>
              <a:gd name="connsiteX5-211" fmla="*/ 2527779 w 8800198"/>
              <a:gd name="connsiteY5-212" fmla="*/ 0 h 5652527"/>
              <a:gd name="connsiteX0-213" fmla="*/ 2527779 w 8800198"/>
              <a:gd name="connsiteY0-214" fmla="*/ 0 h 5656416"/>
              <a:gd name="connsiteX1-215" fmla="*/ 8800198 w 8800198"/>
              <a:gd name="connsiteY1-216" fmla="*/ 0 h 5656416"/>
              <a:gd name="connsiteX2-217" fmla="*/ 8800198 w 8800198"/>
              <a:gd name="connsiteY2-218" fmla="*/ 4035965 h 5656416"/>
              <a:gd name="connsiteX3-219" fmla="*/ 7963184 w 8800198"/>
              <a:gd name="connsiteY3-220" fmla="*/ 5656416 h 5656416"/>
              <a:gd name="connsiteX4-221" fmla="*/ 0 w 8800198"/>
              <a:gd name="connsiteY4-222" fmla="*/ 5652527 h 5656416"/>
              <a:gd name="connsiteX5-223" fmla="*/ 2527779 w 8800198"/>
              <a:gd name="connsiteY5-224" fmla="*/ 0 h 5656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8800198" h="5656416">
                <a:moveTo>
                  <a:pt x="2527779" y="0"/>
                </a:moveTo>
                <a:lnTo>
                  <a:pt x="8800198" y="0"/>
                </a:lnTo>
                <a:lnTo>
                  <a:pt x="8800198" y="4035965"/>
                </a:lnTo>
                <a:lnTo>
                  <a:pt x="7963184" y="5656416"/>
                </a:lnTo>
                <a:lnTo>
                  <a:pt x="0" y="5652527"/>
                </a:lnTo>
                <a:lnTo>
                  <a:pt x="2527779" y="0"/>
                </a:lnTo>
                <a:close/>
              </a:path>
            </a:pathLst>
          </a:custGeom>
          <a:gradFill flip="none" rotWithShape="1">
            <a:gsLst>
              <a:gs pos="0">
                <a:schemeClr val="accent1">
                  <a:alpha val="0"/>
                </a:schemeClr>
              </a:gs>
              <a:gs pos="100000">
                <a:schemeClr val="tx1">
                  <a:alpha val="3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3" name="矩形 22"/>
          <p:cNvSpPr/>
          <p:nvPr/>
        </p:nvSpPr>
        <p:spPr>
          <a:xfrm>
            <a:off x="635000" y="1379593"/>
            <a:ext cx="5363751" cy="126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4" name="矩形 23"/>
          <p:cNvSpPr/>
          <p:nvPr/>
        </p:nvSpPr>
        <p:spPr>
          <a:xfrm rot="10800000" flipV="1">
            <a:off x="635000" y="1379593"/>
            <a:ext cx="5363751" cy="99201"/>
          </a:xfrm>
          <a:prstGeom prst="rect">
            <a:avLst/>
          </a:prstGeom>
          <a:solidFill>
            <a:srgbClr val="2A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 name="副标题 2">
            <a:extLst>
              <a:ext uri="{FF2B5EF4-FFF2-40B4-BE49-F238E27FC236}">
                <a16:creationId xmlns:a16="http://schemas.microsoft.com/office/drawing/2014/main" id="{E5ED7A17-DC7F-28F0-41A5-5F2925580850}"/>
              </a:ext>
            </a:extLst>
          </p:cNvPr>
          <p:cNvSpPr txBox="1">
            <a:spLocks/>
          </p:cNvSpPr>
          <p:nvPr/>
        </p:nvSpPr>
        <p:spPr>
          <a:xfrm>
            <a:off x="1156771" y="2650908"/>
            <a:ext cx="9816029" cy="3902292"/>
          </a:xfrm>
          <a:prstGeom prst="rect">
            <a:avLst/>
          </a:prstGeom>
        </p:spPr>
        <p:txBody>
          <a:bodyPr>
            <a:noAutofit/>
          </a:bodyPr>
          <a:lstStyle>
            <a:lvl1pPr marL="0">
              <a:defRPr>
                <a:latin typeface="+mn-lt"/>
                <a:ea typeface="黑体" panose="02010609060101010101" charset="-122"/>
                <a:cs typeface="黑体" panose="02010609060101010101"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ts val="3500"/>
              </a:lnSpc>
            </a:pPr>
            <a:r>
              <a:rPr lang="zh-CN" altLang="en-US" sz="2000" kern="0" dirty="0">
                <a:solidFill>
                  <a:sysClr val="windowText" lastClr="000000"/>
                </a:solidFill>
              </a:rPr>
              <a:t>由于承建本项目的所有环节都需要企业具备相应的资质，而</a:t>
            </a:r>
            <a:r>
              <a:rPr lang="zh-CN" altLang="en-US" sz="2000" kern="0" dirty="0">
                <a:solidFill>
                  <a:sysClr val="windowText" lastClr="000000"/>
                </a:solidFill>
                <a:hlinkClick r:id="rId5"/>
              </a:rPr>
              <a:t>本公司</a:t>
            </a:r>
            <a:r>
              <a:rPr lang="zh-CN" altLang="en-US" sz="2000" kern="0" dirty="0">
                <a:solidFill>
                  <a:sysClr val="windowText" lastClr="000000"/>
                </a:solidFill>
              </a:rPr>
              <a:t>无任何资质。</a:t>
            </a:r>
            <a:endParaRPr lang="en-US" altLang="zh-CN" sz="2000" kern="0" dirty="0">
              <a:solidFill>
                <a:sysClr val="windowText" lastClr="000000"/>
              </a:solidFill>
            </a:endParaRPr>
          </a:p>
          <a:p>
            <a:pPr algn="l">
              <a:lnSpc>
                <a:spcPts val="3500"/>
              </a:lnSpc>
            </a:pPr>
            <a:r>
              <a:rPr lang="zh-CN" altLang="en-US" sz="2000" kern="0" dirty="0">
                <a:solidFill>
                  <a:sysClr val="windowText" lastClr="000000"/>
                </a:solidFill>
              </a:rPr>
              <a:t>故本项目必需依靠法务、财务制定</a:t>
            </a:r>
            <a:r>
              <a:rPr lang="zh-CN" altLang="en-US" sz="2000" kern="0" dirty="0">
                <a:solidFill>
                  <a:sysClr val="windowText" lastClr="000000"/>
                </a:solidFill>
                <a:hlinkClick r:id="rId6"/>
              </a:rPr>
              <a:t>招标</a:t>
            </a:r>
            <a:r>
              <a:rPr lang="zh-CN" altLang="en-US" sz="2000" kern="0" dirty="0">
                <a:solidFill>
                  <a:sysClr val="windowText" lastClr="000000"/>
                </a:solidFill>
              </a:rPr>
              <a:t>方案或委托有资质的企业与其签订承建协议。</a:t>
            </a:r>
            <a:endParaRPr lang="en-US" altLang="zh-CN" sz="2000" kern="0" dirty="0">
              <a:solidFill>
                <a:sysClr val="windowText" lastClr="000000"/>
              </a:solidFill>
            </a:endParaRPr>
          </a:p>
          <a:p>
            <a:pPr algn="l">
              <a:lnSpc>
                <a:spcPts val="3500"/>
              </a:lnSpc>
            </a:pPr>
            <a:r>
              <a:rPr lang="zh-CN" altLang="en-US" sz="2000" kern="0" dirty="0">
                <a:solidFill>
                  <a:sysClr val="windowText" lastClr="000000"/>
                </a:solidFill>
              </a:rPr>
              <a:t>术业有专攻，我们信奉专业的事交由专业的人去做。</a:t>
            </a:r>
          </a:p>
          <a:p>
            <a:pPr algn="l">
              <a:lnSpc>
                <a:spcPts val="3500"/>
              </a:lnSpc>
            </a:pPr>
            <a:r>
              <a:rPr lang="zh-CN" altLang="en-US" sz="2000" b="1" kern="0" dirty="0">
                <a:solidFill>
                  <a:srgbClr val="FF0000"/>
                </a:solidFill>
              </a:rPr>
              <a:t>初步设想：由我司和投资方并法务、财务组成联合工作组统一针对承建方谈判或招标。资方负责资金统筹、监管、运作，我司负责监督项目实施。或请投资方提出可行方案！</a:t>
            </a:r>
          </a:p>
          <a:p>
            <a:pPr algn="l">
              <a:lnSpc>
                <a:spcPts val="3500"/>
              </a:lnSpc>
            </a:pPr>
            <a:r>
              <a:rPr lang="zh-CN" altLang="en-US" sz="2000" kern="0" dirty="0">
                <a:solidFill>
                  <a:sysClr val="windowText" lastClr="000000"/>
                </a:solidFill>
              </a:rPr>
              <a:t>由于本</a:t>
            </a:r>
            <a:r>
              <a:rPr lang="zh-CN" altLang="en-US" sz="2000" kern="0">
                <a:solidFill>
                  <a:sysClr val="windowText" lastClr="000000"/>
                </a:solidFill>
              </a:rPr>
              <a:t>项目为验证工程</a:t>
            </a:r>
            <a:r>
              <a:rPr lang="zh-CN" altLang="en-US" sz="2000" kern="0" dirty="0">
                <a:solidFill>
                  <a:sysClr val="windowText" lastClr="000000"/>
                </a:solidFill>
              </a:rPr>
              <a:t>，故本公司并不谋求获得任何利润，</a:t>
            </a:r>
            <a:r>
              <a:rPr lang="zh-CN" altLang="en-US" sz="2000" kern="0">
                <a:solidFill>
                  <a:sysClr val="windowText" lastClr="000000"/>
                </a:solidFill>
              </a:rPr>
              <a:t>本公司旨在验证工程</a:t>
            </a:r>
            <a:r>
              <a:rPr lang="zh-CN" altLang="en-US" sz="2000" kern="0" dirty="0">
                <a:solidFill>
                  <a:sysClr val="windowText" lastClr="000000"/>
                </a:solidFill>
              </a:rPr>
              <a:t>建成后为今后融资提供实案依据。</a:t>
            </a:r>
          </a:p>
          <a:p>
            <a:pPr algn="l">
              <a:lnSpc>
                <a:spcPts val="3500"/>
              </a:lnSpc>
            </a:pPr>
            <a:r>
              <a:rPr lang="zh-CN" altLang="en-US" sz="2000" kern="0" dirty="0">
                <a:solidFill>
                  <a:sysClr val="windowText" lastClr="000000"/>
                </a:solidFill>
              </a:rPr>
              <a:t>故本次融资投资方将获得</a:t>
            </a:r>
            <a:r>
              <a:rPr lang="en-US" altLang="zh-CN" sz="2000" kern="0" dirty="0">
                <a:solidFill>
                  <a:sysClr val="windowText" lastClr="000000"/>
                </a:solidFill>
              </a:rPr>
              <a:t>100%</a:t>
            </a:r>
            <a:r>
              <a:rPr lang="zh-CN" altLang="en-US" sz="2000" kern="0" dirty="0">
                <a:solidFill>
                  <a:sysClr val="windowText" lastClr="000000"/>
                </a:solidFill>
              </a:rPr>
              <a:t>收益，且后期再融资时本次投资方将享有特殊权益。</a:t>
            </a:r>
            <a:endParaRPr lang="en-US" altLang="zh-CN" sz="2000" kern="0" dirty="0">
              <a:solidFill>
                <a:sysClr val="windowText" lastClr="000000"/>
              </a:solidFill>
            </a:endParaRPr>
          </a:p>
        </p:txBody>
      </p:sp>
      <p:sp>
        <p:nvSpPr>
          <p:cNvPr id="3" name="标题 1">
            <a:extLst>
              <a:ext uri="{FF2B5EF4-FFF2-40B4-BE49-F238E27FC236}">
                <a16:creationId xmlns:a16="http://schemas.microsoft.com/office/drawing/2014/main" id="{529A97FC-28AD-6C69-53D0-1FA649624821}"/>
              </a:ext>
            </a:extLst>
          </p:cNvPr>
          <p:cNvSpPr txBox="1">
            <a:spLocks/>
          </p:cNvSpPr>
          <p:nvPr/>
        </p:nvSpPr>
        <p:spPr>
          <a:xfrm>
            <a:off x="762000" y="1600200"/>
            <a:ext cx="9144000" cy="826265"/>
          </a:xfrm>
          <a:prstGeom prst="rect">
            <a:avLst/>
          </a:prstGeom>
        </p:spPr>
        <p:txBody>
          <a:bodyPr>
            <a:noAutofit/>
          </a:bodyPr>
          <a:lstStyle>
            <a:lvl1pPr>
              <a:defRPr>
                <a:latin typeface="+mj-lt"/>
                <a:ea typeface="黑体" panose="02010609060101010101" charset="-122"/>
                <a:cs typeface="+mj-cs"/>
              </a:defRPr>
            </a:lvl1pPr>
          </a:lstStyle>
          <a:p>
            <a:r>
              <a:rPr lang="zh-CN" altLang="en-US" sz="4800" b="1" kern="0" dirty="0">
                <a:solidFill>
                  <a:sysClr val="windowText" lastClr="000000"/>
                </a:solidFill>
                <a:hlinkClick r:id="rId7"/>
              </a:rPr>
              <a:t>商业计划协商草案</a:t>
            </a:r>
            <a:endParaRPr lang="zh-CN" altLang="en-US" sz="4800" b="1" kern="0" dirty="0">
              <a:solidFill>
                <a:sysClr val="windowText" lastClr="000000"/>
              </a:solidFill>
            </a:endParaRPr>
          </a:p>
        </p:txBody>
      </p:sp>
      <p:sp>
        <p:nvSpPr>
          <p:cNvPr id="6" name="灯片编号占位符 5">
            <a:extLst>
              <a:ext uri="{FF2B5EF4-FFF2-40B4-BE49-F238E27FC236}">
                <a16:creationId xmlns:a16="http://schemas.microsoft.com/office/drawing/2014/main" id="{792A19B3-7E3D-4CD3-558E-636E7E12C3D4}"/>
              </a:ext>
            </a:extLst>
          </p:cNvPr>
          <p:cNvSpPr>
            <a:spLocks noGrp="1"/>
          </p:cNvSpPr>
          <p:nvPr>
            <p:ph type="sldNum" sz="quarter" idx="12"/>
          </p:nvPr>
        </p:nvSpPr>
        <p:spPr/>
        <p:txBody>
          <a:bodyPr/>
          <a:lstStyle/>
          <a:p>
            <a:fld id="{5606C620-7D6C-46AA-AD65-E231281ECDC2}" type="slidenum">
              <a:rPr lang="zh-CN" altLang="en-US" smtClean="0"/>
              <a:t>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350"/>
                                        <p:tgtEl>
                                          <p:spTgt spid="2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3c2cf66-a20d-4b68-bffb-fc973110ddca"/>
  <p:tag name="COMMONDATA" val="eyJoZGlkIjoiMmE3NGU5ZTRmZGZkZDUyOWQ4YWUxMmJkNmQ2MWQ3NW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1592</Words>
  <Application>Microsoft Office PowerPoint</Application>
  <PresentationFormat>宽屏</PresentationFormat>
  <Paragraphs>113</Paragraphs>
  <Slides>14</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OPPOSans M</vt:lpstr>
      <vt:lpstr>等线</vt:lpstr>
      <vt:lpstr>方正小标宋简体</vt:lpstr>
      <vt:lpstr>黑体</vt:lpstr>
      <vt:lpstr>宋体</vt:lpstr>
      <vt:lpstr>微软雅黑</vt:lpstr>
      <vt:lpstr>Arial</vt:lpstr>
      <vt:lpstr>Arial Black</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                                            经估算单一模块面积5米×20米（见下图），安置2台10MW发电机组。现以建一约占400平方米河道、四模块验证工程为例，据2022年10月中标价1582元/千瓦估算，建设此四模块8万千瓦验证工程总投资约八千万。主机用风电主机，成本是其1/3-1/4，发电量是其9倍。          验证工程建成后满负荷运营下的理论发电量可达7亿度/年（8 × 24 × 365），营收约3.2亿。利润因不同地区收购电价不同而有所不同，但可反推，煤电发电成本煤炭消耗约为每度电0.27元，水电还可通过出售CCER获得2.2分收入，故可认为我们的保底利润为每度电0.3元，年约二亿。     远景：若上述估算无误，则据此推算150公里黄河兰州区段装机储量可达150个三峡电站，足以满足全国双倍用电需求。 </vt:lpstr>
      <vt:lpstr>兰州小西技术服务有限公司   拥有两项免筑坝水力发电专利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卖碳翁</Manager>
  <Company>兰州小西技术服务有限公司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颠覆性技术：免筑坝水力发电系统商业计划书</dc:title>
  <dc:creator>卖碳翁</dc:creator>
  <dc:description>http://www.nodam.tech</dc:description>
  <cp:lastModifiedBy>翁 卖炭</cp:lastModifiedBy>
  <cp:revision>346</cp:revision>
  <dcterms:created xsi:type="dcterms:W3CDTF">2022-03-16T03:15:00Z</dcterms:created>
  <dcterms:modified xsi:type="dcterms:W3CDTF">2023-11-25T15:19:45Z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2022-01-03T00:00:00Z</vt:filetime>
  </property>
  <property fmtid="{D5CDD505-2E9C-101B-9397-08002B2CF9AE}" pid="3" name="Creator">
    <vt:lpwstr>WPS 演示</vt:lpwstr>
  </property>
  <property fmtid="{D5CDD505-2E9C-101B-9397-08002B2CF9AE}" pid="4" name="LastSaved">
    <vt:filetime>2022-03-07T00:00:00Z</vt:filetime>
  </property>
  <property fmtid="{D5CDD505-2E9C-101B-9397-08002B2CF9AE}" pid="5" name="KSOProductBuildVer">
    <vt:lpwstr>2052-11.1.0.14309</vt:lpwstr>
  </property>
  <property fmtid="{D5CDD505-2E9C-101B-9397-08002B2CF9AE}" pid="6" name="ICV">
    <vt:lpwstr>DAB5AAF4F1794DB98E47040C38BBC045</vt:lpwstr>
  </property>
</Properties>
</file>