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9" r:id="rId2"/>
    <p:sldId id="427" r:id="rId3"/>
    <p:sldId id="529" r:id="rId4"/>
    <p:sldId id="512" r:id="rId5"/>
    <p:sldId id="528" r:id="rId6"/>
    <p:sldId id="514" r:id="rId7"/>
    <p:sldId id="476" r:id="rId8"/>
    <p:sldId id="494" r:id="rId9"/>
    <p:sldId id="515" r:id="rId10"/>
    <p:sldId id="525" r:id="rId11"/>
    <p:sldId id="511" r:id="rId12"/>
    <p:sldId id="506" r:id="rId13"/>
    <p:sldId id="493" r:id="rId14"/>
    <p:sldId id="497" r:id="rId15"/>
    <p:sldId id="508" r:id="rId16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34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  <p:cmAuthor id="2" name="田 雨" initials="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135"/>
        <p:guide pos="3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r>
              <a:rPr lang="zh-CN" altLang="en-US">
                <a:ea typeface="黑体" panose="02010609060101010101" charset="-122"/>
                <a:cs typeface="黑体" panose="02010609060101010101" charset="-122"/>
              </a:rPr>
              <a:t>兰州小西技术服务有限公司                            </a:t>
            </a:r>
            <a:r>
              <a:rPr lang="en-US" altLang="zh-CN">
                <a:ea typeface="黑体" panose="02010609060101010101" charset="-122"/>
                <a:cs typeface="黑体" panose="02010609060101010101" charset="-122"/>
              </a:rPr>
              <a:t>panghq@live.com</a:t>
            </a:r>
            <a:endParaRPr lang="zh-CN" altLang="en-US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51" name="日期占位符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8E5E306C-13D8-4BE4-992C-50845FC7B4E1}" type="datetime1">
              <a:rPr lang="zh-CN" altLang="en-US" smtClean="0">
                <a:ea typeface="黑体" panose="02010609060101010101" charset="-122"/>
              </a:rPr>
              <a:t>2025/7/1</a:t>
            </a:fld>
            <a:endParaRPr lang="zh-CN" altLang="en-US">
              <a:ea typeface="黑体" panose="02010609060101010101" charset="-122"/>
            </a:endParaRPr>
          </a:p>
        </p:txBody>
      </p:sp>
      <p:sp>
        <p:nvSpPr>
          <p:cNvPr id="1049452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53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>
                <a:ea typeface="黑体" panose="02010609060101010101" charset="-122"/>
              </a:rPr>
              <a:t>‹#›</a:t>
            </a:fld>
            <a:endParaRPr lang="zh-CN" altLang="en-US"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  <p:sp>
        <p:nvSpPr>
          <p:cNvPr id="1049445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1675DA8B-2FE9-47A0-9275-A5EAB9CDEA97}" type="datetime1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104944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44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04944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F5AA6-7AC5-9C25-0B38-77A204909B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>
            <a:extLst>
              <a:ext uri="{FF2B5EF4-FFF2-40B4-BE49-F238E27FC236}">
                <a16:creationId xmlns:a16="http://schemas.microsoft.com/office/drawing/2014/main" id="{A3A16E3E-0F18-4626-BEB0-325D8B70ED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CA60EF-CEFB-4BE8-8041-EBF8987159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1C0B99D-77E1-4889-8D4F-2A182D9E3E0E}" type="datetime1">
              <a:rPr lang="zh-CN" altLang="en-US" smtClean="0"/>
              <a:t>2025/7/1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A3A536-4FE1-AD36-4B3E-FA2E9AFAD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>
            <a:extLst>
              <a:ext uri="{FF2B5EF4-FFF2-40B4-BE49-F238E27FC236}">
                <a16:creationId xmlns:a16="http://schemas.microsoft.com/office/drawing/2014/main" id="{806176EF-DC1E-46C2-A929-02B77E35AA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4F8F1E-6D0D-4E11-BD11-94ADA78EB7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CB9751-FA80-4444-8EDC-77DEC28F0AA3}" type="datetime1">
              <a:rPr lang="zh-CN" altLang="en-US" smtClean="0"/>
              <a:t>2025/7/1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F8E39717-E8FF-45EB-92E6-B839237B01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1C6E7A2-1005-4EFD-8945-D762877C33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32FAC8-6429-46B3-A4B7-3D93B021AC26}" type="datetime1">
              <a:rPr lang="zh-CN" altLang="en-US" smtClean="0"/>
              <a:t>2025/7/1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1" name="bk object 16"/>
          <p:cNvSpPr/>
          <p:nvPr/>
        </p:nvSpPr>
        <p:spPr>
          <a:xfrm>
            <a:off x="5358231" y="3022092"/>
            <a:ext cx="1697888" cy="213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32" name="Holder 2"/>
          <p:cNvSpPr>
            <a:spLocks noGrp="1"/>
          </p:cNvSpPr>
          <p:nvPr>
            <p:ph type="ctrTitle"/>
          </p:nvPr>
        </p:nvSpPr>
        <p:spPr>
          <a:xfrm>
            <a:off x="4483074" y="96208"/>
            <a:ext cx="3225851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943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43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943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759E-57C4-4662-A7F5-8FB752E19C7D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943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70CD-E80B-4BC4-9F6A-69F183D52C19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796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7" name="Holder 4"/>
          <p:cNvSpPr>
            <a:spLocks noGrp="1"/>
          </p:cNvSpPr>
          <p:nvPr>
            <p:ph sz="half" idx="3"/>
          </p:nvPr>
        </p:nvSpPr>
        <p:spPr>
          <a:xfrm>
            <a:off x="7521600" y="2167750"/>
            <a:ext cx="4577080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798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8799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352F-5D11-467F-A8FB-A401212C834C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8800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9438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9439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9259-F06F-461A-8A1C-DAC2AD93E1D9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9440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944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38C8-DF93-4B9A-AC05-432A2D53454E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944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2904-5778-47EF-B763-5257867D89F3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104897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  <p:sp>
        <p:nvSpPr>
          <p:cNvPr id="104898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D3AF-1E4B-4AF3-8E25-D7679FB5CF62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340106" y="302895"/>
            <a:ext cx="6350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409333" y="3026086"/>
            <a:ext cx="11336655" cy="298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兰州小西技术服务有限公司</a:t>
            </a:r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3ABCEE10-269F-43CD-A2A8-EAF639ED581F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>
        <a:defRPr>
          <a:latin typeface="+mj-lt"/>
          <a:ea typeface="黑体" panose="02010609060101010101" charset="-122"/>
          <a:cs typeface="+mj-cs"/>
        </a:defRPr>
      </a:lvl1pPr>
    </p:titleStyle>
    <p:bodyStyle>
      <a:lvl1pPr marL="0">
        <a:defRPr>
          <a:latin typeface="+mn-lt"/>
          <a:ea typeface="黑体" panose="02010609060101010101" charset="-122"/>
          <a:cs typeface="黑体" panose="02010609060101010101" charset="-122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am.tech/202210819767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cn/xinwen/2021-06/28/content_5621219.htm" TargetMode="External"/><Relationship Id="rId7" Type="http://schemas.openxmlformats.org/officeDocument/2006/relationships/hyperlink" Target="http://www.nodam.tech/6MW&#12289;&#65509;894&#12289;2628kWh.pdf" TargetMode="External"/><Relationship Id="rId2" Type="http://schemas.openxmlformats.org/officeDocument/2006/relationships/hyperlink" Target="https://www.gov.cn/gzdt/2013-06/07/content_2421795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at.qwenlm.ai/s/bc832e71-6a71-4d5d-807b-382526bd47a6" TargetMode="External"/><Relationship Id="rId5" Type="http://schemas.openxmlformats.org/officeDocument/2006/relationships/hyperlink" Target="https://www.ctg.com.cn/sxjt/xwzx55/zhxw23/2024081106414195554/index.html" TargetMode="External"/><Relationship Id="rId4" Type="http://schemas.openxmlformats.org/officeDocument/2006/relationships/hyperlink" Target="https://www.nea.gov.cn/2024-01/26/c_1310762246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ricpower.com.cn/article/2023/1004-9649/20230103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qwenlm.ai/s/406456b2-30ef-4d61-85eb-195d1e5ee39d" TargetMode="External"/><Relationship Id="rId2" Type="http://schemas.openxmlformats.org/officeDocument/2006/relationships/hyperlink" Target="https://mp.weixin.qq.com/s/xlZc_IpQabnaRk-9KFFjKw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nance.sina.com.cn/roll/2025-01-25/doc-inehaxxq6941388.shtml" TargetMode="External"/><Relationship Id="rId5" Type="http://schemas.openxmlformats.org/officeDocument/2006/relationships/hyperlink" Target="http://www.nodam.tech/6MW&#12289;&#65509;894&#12289;2628kWh.pdf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imi.moonshot.cn/share/cutd61edcmolp5mj50u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dam.tech/upload/Disruptive%20Technologies%20DFX20220005752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nodam.tech/%E5%8F%91%E6%98%8E2%E5%9B%BD%E5%AE%B6%E5%85%AC%E5%B8%8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ub.cnipa.gov.cn/patent/CN115262501A" TargetMode="External"/><Relationship Id="rId5" Type="http://schemas.openxmlformats.org/officeDocument/2006/relationships/hyperlink" Target="https://patentscope.wipo.int/search/zh/detail.jsf?docId=WO2023164787" TargetMode="External"/><Relationship Id="rId4" Type="http://schemas.microsoft.com/office/2007/relationships/hdphoto" Target="../media/hdphoto1.wdp"/><Relationship Id="rId9" Type="http://schemas.openxmlformats.org/officeDocument/2006/relationships/hyperlink" Target="http://www.nodam.tech/%E4%B8%96%E7%95%8C%E7%9F%A5%E8%AF%86%E4%BA%A7%E6%9D%83%E7%BB%84%E7%BB%87WIPO%E4%B9%A6%E9%9D%A2%E6%84%8F%E8%A7%81%E7%BB%93%E8%AE%BA%EF%BC%9A%E5%85%B7%E5%A4%87%E6%96%B0%E9%A2%96%E6%80%A7%E5%92%8C%E5%B7%A5%E4%B8%9A%E5%AE%9E%E7%94%A8%E6%80%A7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xlZc_IpQabnaRk-9KFFjK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nodam.tech/deep%20seek&#35770;&#35777;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qwenlm.ai/s/bc832e71-6a71-4d5d-807b-382526bd47a6" TargetMode="External"/><Relationship Id="rId5" Type="http://schemas.openxmlformats.org/officeDocument/2006/relationships/hyperlink" Target="http://www.nodam.tech/6MW&#12289;&#65509;894&#12289;2628kWh.pdf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a.gov.cn/20250120/4f7f249bac714e7693adecac996d742f/c.html" TargetMode="External"/><Relationship Id="rId2" Type="http://schemas.openxmlformats.org/officeDocument/2006/relationships/hyperlink" Target="https://szecp.crc.com.cn/zbxx/006001/006001003/20221026/0e02c527-66de-424f-8b3b-10a82db84e2d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87E329-3A03-43B6-9FAA-7BBE03F8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85BF71-2A5E-4F4F-BB81-59A638427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15B0FFBC-D390-42F3-84E5-9594355C22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15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marL="12700">
              <a:lnSpc>
                <a:spcPts val="6000"/>
              </a:lnSpc>
              <a:spcBef>
                <a:spcPts val="100"/>
              </a:spcBef>
            </a:pPr>
            <a:endParaRPr lang="en-US" altLang="zh-CN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6000"/>
              </a:lnSpc>
              <a:spcBef>
                <a:spcPts val="100"/>
              </a:spcBef>
            </a:pPr>
            <a:endParaRPr lang="en-US" altLang="zh-CN" sz="2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5000"/>
              </a:lnSpc>
              <a:spcBef>
                <a:spcPts val="100"/>
              </a:spcBef>
            </a:pPr>
            <a:r>
              <a:rPr lang="zh-CN" altLang="en-US" sz="8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 筑 坝 </a:t>
            </a:r>
            <a:r>
              <a:rPr lang="zh-CN" altLang="en-US" sz="8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 力 发 电 系 统</a:t>
            </a:r>
            <a:endParaRPr lang="en-US" altLang="zh-CN" sz="8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5000"/>
              </a:lnSpc>
              <a:spcBef>
                <a:spcPts val="100"/>
              </a:spcBef>
            </a:pP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5000"/>
              </a:lnSpc>
              <a:spcBef>
                <a:spcPts val="100"/>
              </a:spcBef>
            </a:pP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5500"/>
              </a:lnSpc>
              <a:spcBef>
                <a:spcPts val="100"/>
              </a:spcBef>
            </a:pPr>
            <a:r>
              <a:rPr lang="zh-CN" altLang="en-US" sz="8000" b="1" kern="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3"/>
              </a:rPr>
              <a:t>项   目   白   皮   书</a:t>
            </a: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5500"/>
              </a:lnSpc>
              <a:spcBef>
                <a:spcPts val="100"/>
              </a:spcBef>
            </a:pP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ts val="3500"/>
              </a:lnSpc>
              <a:spcBef>
                <a:spcPts val="1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安全、经济、环保、持续、稳定、永恒、无限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ts val="3500"/>
              </a:lnSpc>
              <a:spcBef>
                <a:spcPts val="100"/>
              </a:spcBef>
            </a:pPr>
            <a:endParaRPr lang="en-US" altLang="zh-CN" sz="6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ts val="3500"/>
              </a:lnSpc>
              <a:spcBef>
                <a:spcPts val="100"/>
              </a:spcBef>
            </a:pPr>
            <a:endParaRPr lang="en-US" altLang="zh-CN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r">
              <a:lnSpc>
                <a:spcPts val="4800"/>
              </a:lnSpc>
              <a:spcBef>
                <a:spcPts val="100"/>
              </a:spcBef>
            </a:pP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B3F158-FDAA-4306-989A-412F043B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760-0097-4980-87AE-E87216EF8198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AF0EF7-26AA-456B-ADC7-1B830413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52477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6F0F15-6E41-48E4-A2D1-F2731131C8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8" name="燕尾形 14">
            <a:extLst>
              <a:ext uri="{FF2B5EF4-FFF2-40B4-BE49-F238E27FC236}">
                <a16:creationId xmlns:a16="http://schemas.microsoft.com/office/drawing/2014/main" id="{14BF3A37-93F9-4915-922F-5367CE2AF114}"/>
              </a:ext>
            </a:extLst>
          </p:cNvPr>
          <p:cNvSpPr/>
          <p:nvPr/>
        </p:nvSpPr>
        <p:spPr>
          <a:xfrm>
            <a:off x="1028699" y="228600"/>
            <a:ext cx="4457702" cy="551815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水力发电技术对比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51EB40F5-8495-4449-82A6-2D2D5C88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07598"/>
              </p:ext>
            </p:extLst>
          </p:nvPr>
        </p:nvGraphicFramePr>
        <p:xfrm>
          <a:off x="762000" y="914400"/>
          <a:ext cx="10591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28626925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821959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8375995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861370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10940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工程项目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总投资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总装机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年发电量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7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hlinkClick r:id="rId2"/>
                        </a:rPr>
                        <a:t>三峡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2072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C00000"/>
                          </a:solidFill>
                        </a:rPr>
                        <a:t>2250</a:t>
                      </a:r>
                      <a:r>
                        <a:rPr lang="zh-CN" altLang="en-US" sz="2000" dirty="0">
                          <a:solidFill>
                            <a:srgbClr val="C00000"/>
                          </a:solidFill>
                        </a:rPr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882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亿千瓦时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决算基准日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日。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2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hlinkClick r:id="rId3"/>
                        </a:rPr>
                        <a:t>白鹤滩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2200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1600</a:t>
                      </a:r>
                      <a:r>
                        <a:rPr lang="zh-CN" altLang="en-US" sz="2000" dirty="0"/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624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亿千瓦时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2017</a:t>
                      </a:r>
                      <a:r>
                        <a:rPr lang="zh-CN" altLang="en-US" sz="2000" dirty="0"/>
                        <a:t>年</a:t>
                      </a:r>
                      <a:r>
                        <a:rPr lang="en-US" altLang="zh-CN" sz="2000" dirty="0"/>
                        <a:t>7</a:t>
                      </a:r>
                      <a:r>
                        <a:rPr lang="zh-CN" altLang="en-US" sz="2000" dirty="0"/>
                        <a:t>月</a:t>
                      </a:r>
                      <a:r>
                        <a:rPr lang="en-US" altLang="zh-CN" sz="2000" dirty="0"/>
                        <a:t>31</a:t>
                      </a:r>
                      <a:r>
                        <a:rPr lang="zh-CN" altLang="en-US" sz="2000" dirty="0"/>
                        <a:t>日全面开工。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3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本案预计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226-300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C00000"/>
                          </a:solidFill>
                        </a:rPr>
                        <a:t>2250</a:t>
                      </a:r>
                      <a:r>
                        <a:rPr lang="zh-CN" altLang="en-US" sz="2000" dirty="0">
                          <a:solidFill>
                            <a:srgbClr val="C00000"/>
                          </a:solidFill>
                        </a:rPr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1870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（按年利用时间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装机量为白鹤滩的</a:t>
                      </a:r>
                      <a:r>
                        <a:rPr lang="en-US" altLang="zh-CN" sz="2000" dirty="0"/>
                        <a:t>140%</a:t>
                      </a:r>
                      <a:r>
                        <a:rPr lang="zh-CN" altLang="en-US" sz="2000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2493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C53F5E0-FD0F-4F1E-950F-1D92411AA198}"/>
              </a:ext>
            </a:extLst>
          </p:cNvPr>
          <p:cNvSpPr txBox="1"/>
          <p:nvPr/>
        </p:nvSpPr>
        <p:spPr>
          <a:xfrm>
            <a:off x="762000" y="2514600"/>
            <a:ext cx="10591800" cy="394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传统水电是高成本筑坝聚集势能一次利用，本技术是低成本汇集动能重复利用。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hlinkClick r:id="rId4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国内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6000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千瓦以上水电厂设备年利用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3133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小时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。本技术除设备检修外可全时段满负荷工作高达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8322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小时，设备利用率是传统水电的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2.65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倍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。同等装机容量下发电量远高于传统技术。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传统水电势能只是聚能，最终做功的依旧是动能。若本技术动能与传统水电势能（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Ep=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mgh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）等值，即可认为效果相等，而由动能直接做功效率更高。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黄河兰州段多年最低流量为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681m</a:t>
            </a:r>
            <a:r>
              <a:rPr lang="en-US" altLang="zh-CN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5%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可驱动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1MW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），流速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，汛期或汇集后流速可达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以上。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水密度是空气密度的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850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，由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Ek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=mv²/2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可知，当风速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（风电平均风速）、水流速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水动力是空气动力的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213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现风车发电已普及，则水车就更应该可以发电，且水流还可精准控制保持恒定。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而多级发电单元串联设计，实现同一水流的多级能量捕获更使得本系统具有了倍增的产能。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2C25B57-2957-4787-86C8-C5BE297A678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7EC1944-09D7-4E72-9040-01257E2C6521}" type="datetime4">
              <a:rPr lang="en-US" altLang="zh-CN" smtClean="0"/>
              <a:t>July 1, 2025</a:t>
            </a:fld>
            <a:endParaRPr 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1519D83-CE08-4126-A705-E962699887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39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42131" y="498504"/>
            <a:ext cx="111077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42130" y="466636"/>
            <a:ext cx="11040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颠覆性技术依据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：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评估本技术时请与现有技术做横向对比！</a:t>
            </a: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93750" y="1203959"/>
            <a:ext cx="10604500" cy="546898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</a:rPr>
              <a:t>与煤电相比，我们零原料成本、零污染排放；与水电相比，我们零坝体投资、零生态破坏； </a:t>
            </a:r>
            <a:endParaRPr lang="en-US" altLang="zh-CN" sz="2100" kern="0" dirty="0">
              <a:solidFill>
                <a:sysClr val="windowText" lastClr="0000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</a:rPr>
              <a:t>与</a:t>
            </a:r>
            <a:r>
              <a:rPr lang="zh-CN" altLang="en-US" sz="2100" kern="0" dirty="0">
                <a:latin typeface="+mj-ea"/>
                <a:ea typeface="+mj-ea"/>
              </a:rPr>
              <a:t>三峡相比，我们零传输距离、零库区移民；与核电相比，我们零原料成本、零安全隐患。</a:t>
            </a:r>
            <a:endParaRPr lang="en-US" altLang="zh-CN" sz="2100" kern="0" dirty="0">
              <a:latin typeface="+mj-ea"/>
              <a:ea typeface="+mj-ea"/>
            </a:endParaRPr>
          </a:p>
          <a:p>
            <a:pPr algn="ctr">
              <a:lnSpc>
                <a:spcPts val="3400"/>
              </a:lnSpc>
            </a:pPr>
            <a:r>
              <a:rPr lang="zh-CN" altLang="en-US" sz="2100" kern="0" dirty="0">
                <a:latin typeface="+mj-ea"/>
                <a:ea typeface="+mj-ea"/>
              </a:rPr>
              <a:t> </a:t>
            </a:r>
            <a:r>
              <a:rPr lang="zh-CN" altLang="en-US" sz="2400" kern="0" dirty="0">
                <a:latin typeface="+mj-ea"/>
                <a:ea typeface="+mj-ea"/>
              </a:rPr>
              <a:t>与所有技术相比，本系统</a:t>
            </a:r>
            <a:r>
              <a:rPr lang="zh-CN" altLang="en-US" sz="2400" kern="0" dirty="0">
                <a:solidFill>
                  <a:sysClr val="windowText" lastClr="000000"/>
                </a:solidFill>
              </a:rPr>
              <a:t>最安全、工艺最简单、技术最成熟、成本最低廉、供应最充足、稳定、清洁</a:t>
            </a:r>
            <a:r>
              <a:rPr lang="en-US" altLang="zh-CN" sz="2400" kern="0" dirty="0">
                <a:solidFill>
                  <a:sysClr val="windowText" lastClr="000000"/>
                </a:solidFill>
              </a:rPr>
              <a:t>......</a:t>
            </a:r>
            <a:r>
              <a:rPr lang="zh-CN" altLang="en-US" sz="2400" kern="0" dirty="0">
                <a:solidFill>
                  <a:sysClr val="windowText" lastClr="000000"/>
                </a:solidFill>
              </a:rPr>
              <a:t>， 且无任何后患之忧，退役设备均可回收利用。 </a:t>
            </a:r>
            <a:endParaRPr lang="en-US" altLang="zh-CN" sz="2400" kern="0" dirty="0">
              <a:solidFill>
                <a:sysClr val="windowText" lastClr="00000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zh-CN" altLang="en-US" sz="2400" b="1" kern="0" dirty="0"/>
              <a:t>当今技术的所有弊端我们全部避免。本技术将对能源行业进行一场彻底革命！</a:t>
            </a:r>
            <a:endParaRPr lang="en-US" altLang="zh-CN" sz="2400" b="1" kern="0" dirty="0"/>
          </a:p>
          <a:p>
            <a:pPr algn="ctr">
              <a:lnSpc>
                <a:spcPts val="3500"/>
              </a:lnSpc>
            </a:pPr>
            <a:endParaRPr lang="en-US" altLang="zh-CN" sz="16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5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据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中国电力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刊文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“碳达峰、碳中和”目标下的电力系统成本及价格水平预测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各种技术</a:t>
            </a:r>
            <a:r>
              <a:rPr lang="zh-CN" altLang="en-US" sz="1600" kern="0" dirty="0">
                <a:latin typeface="宋体" panose="02010600030101010101" pitchFamily="2" charset="-122"/>
                <a:ea typeface="宋体" panose="02010600030101010101" pitchFamily="2" charset="-122"/>
              </a:rPr>
              <a:t>综合度电成本对比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如下</a:t>
            </a: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r">
              <a:lnSpc>
                <a:spcPts val="2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单位：元</a:t>
            </a: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受新增水电逐步西移导致开发成本上升影响，水电综合度电成本呈上升趋势。未来新建水电将主要集中在西南地区的金沙江上游、澜沧江上游、雅鲁藏布江干支流等流域。预计大渡河、金沙江等非高海拔地区水电造价达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1.5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万元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/kW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，雅砻江等高海拔地区水电造价达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万元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/kW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，新增水电平均度电成本约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0.563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）。</a:t>
            </a:r>
            <a:endParaRPr lang="en-US" altLang="zh-CN" sz="1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indent="457200">
              <a:lnSpc>
                <a:spcPts val="2000"/>
              </a:lnSpc>
            </a:pP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考虑存量、增量水电站占比情况，预计水电度电成本将由目前的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0.253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）上涨至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2030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年的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0.302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）。</a:t>
            </a:r>
            <a:endParaRPr lang="zh-CN" altLang="en-US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00800"/>
            <a:ext cx="2804160" cy="342900"/>
          </a:xfrm>
        </p:spPr>
        <p:txBody>
          <a:bodyPr/>
          <a:lstStyle/>
          <a:p>
            <a:fld id="{5606C620-7D6C-46AA-AD65-E231281ECDC2}" type="slidenum">
              <a:rPr lang="zh-CN" altLang="en-US" smtClean="0"/>
              <a:t>11</a:t>
            </a:fld>
            <a:endParaRPr lang="zh-CN" altLang="en-US" dirty="0"/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F6327AC-B0B1-4745-AC96-2A31C580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54508"/>
              </p:ext>
            </p:extLst>
          </p:nvPr>
        </p:nvGraphicFramePr>
        <p:xfrm>
          <a:off x="1727199" y="4404360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691909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0356862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111348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774073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27174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873320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48550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煤电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风电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光电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水电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核电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0.253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2030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0.362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02338"/>
                  </a:ext>
                </a:extLst>
              </a:tr>
            </a:tbl>
          </a:graphicData>
        </a:graphic>
      </p:graphicFrame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D4BB86-85AF-4906-8A8E-5121EE1E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4205-28FB-457E-A035-1891CAEC09A1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83CA96-4086-4915-9556-F50ECE30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186825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E74726-FD64-423D-B34A-0B61EDA0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A39899-1810-4C0C-9400-2FBF968F925F}"/>
              </a:ext>
            </a:extLst>
          </p:cNvPr>
          <p:cNvSpPr txBox="1"/>
          <p:nvPr/>
        </p:nvSpPr>
        <p:spPr>
          <a:xfrm>
            <a:off x="838199" y="304800"/>
            <a:ext cx="10515601" cy="613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4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电力行业众所周知，目前发电技术受困于“不可能三角”难题，而本技术实现了五角可能。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、安全：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本技术无高温高压蒸汽、无核材料、无高空作业、无需筑坝、无需储能电池；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、环保：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“用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最少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的资源环境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代价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取得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最大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的经济社会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效益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是习总书记的要求，也是全民共识，更是本技术的初衷、目标和使命；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、廉价：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零坝体、零传输、零排放、零移民、零后患、零成本水动力无限利用，运维成本约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0.03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度，通过出售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CCER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还获得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0.07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元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收益；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、永恒：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一江春水向东流。而化石、矿石燃料都会枯竭 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、无限：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只需占用若干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级非航运河道即可满足全国用电需求，且可灵活布设快速普及，保障了国家能源安全。因本技术具有近乎无限的发展潜力，还可大幅度提高全社会用能电气化占比，快速实现能源自给自足。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基于以上优势，本技术将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彻底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改变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能源全产业链格局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EF489A1-BA48-4582-80B0-B45C06F0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360-8B03-4B68-8D4B-CBA326697103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6DA46CCF-9359-4DA9-93F9-4D4E2529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423292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92000" cy="2133600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2" name="矩形 27"/>
          <p:cNvSpPr/>
          <p:nvPr/>
        </p:nvSpPr>
        <p:spPr>
          <a:xfrm flipH="1">
            <a:off x="614680" y="1379593"/>
            <a:ext cx="7561050" cy="5045292"/>
          </a:xfrm>
          <a:custGeom>
            <a:avLst/>
            <a:gdLst>
              <a:gd name="connsiteX0" fmla="*/ 0 w 6248400"/>
              <a:gd name="connsiteY0" fmla="*/ 0 h 6959600"/>
              <a:gd name="connsiteX1" fmla="*/ 6248400 w 6248400"/>
              <a:gd name="connsiteY1" fmla="*/ 0 h 6959600"/>
              <a:gd name="connsiteX2" fmla="*/ 6248400 w 6248400"/>
              <a:gd name="connsiteY2" fmla="*/ 6959600 h 6959600"/>
              <a:gd name="connsiteX3" fmla="*/ 0 w 6248400"/>
              <a:gd name="connsiteY3" fmla="*/ 6959600 h 6959600"/>
              <a:gd name="connsiteX4" fmla="*/ 0 w 6248400"/>
              <a:gd name="connsiteY4" fmla="*/ 0 h 6959600"/>
              <a:gd name="connsiteX0-1" fmla="*/ 3009900 w 9258300"/>
              <a:gd name="connsiteY0-2" fmla="*/ 0 h 6959600"/>
              <a:gd name="connsiteX1-3" fmla="*/ 9258300 w 9258300"/>
              <a:gd name="connsiteY1-4" fmla="*/ 0 h 6959600"/>
              <a:gd name="connsiteX2-5" fmla="*/ 9258300 w 9258300"/>
              <a:gd name="connsiteY2-6" fmla="*/ 6959600 h 6959600"/>
              <a:gd name="connsiteX3-7" fmla="*/ 0 w 9258300"/>
              <a:gd name="connsiteY3-8" fmla="*/ 6959600 h 6959600"/>
              <a:gd name="connsiteX4-9" fmla="*/ 3009900 w 9258300"/>
              <a:gd name="connsiteY4-10" fmla="*/ 0 h 6959600"/>
              <a:gd name="connsiteX0-11" fmla="*/ 3009900 w 9258300"/>
              <a:gd name="connsiteY0-12" fmla="*/ 0 h 6959600"/>
              <a:gd name="connsiteX1-13" fmla="*/ 9258300 w 9258300"/>
              <a:gd name="connsiteY1-14" fmla="*/ 0 h 6959600"/>
              <a:gd name="connsiteX2-15" fmla="*/ 9258300 w 9258300"/>
              <a:gd name="connsiteY2-16" fmla="*/ 4419600 h 6959600"/>
              <a:gd name="connsiteX3-17" fmla="*/ 9258300 w 9258300"/>
              <a:gd name="connsiteY3-18" fmla="*/ 6959600 h 6959600"/>
              <a:gd name="connsiteX4-19" fmla="*/ 0 w 9258300"/>
              <a:gd name="connsiteY4-20" fmla="*/ 6959600 h 6959600"/>
              <a:gd name="connsiteX5" fmla="*/ 3009900 w 9258300"/>
              <a:gd name="connsiteY5" fmla="*/ 0 h 6959600"/>
              <a:gd name="connsiteX0-21" fmla="*/ 3009900 w 9258300"/>
              <a:gd name="connsiteY0-22" fmla="*/ 0 h 6959600"/>
              <a:gd name="connsiteX1-23" fmla="*/ 9258300 w 9258300"/>
              <a:gd name="connsiteY1-24" fmla="*/ 0 h 6959600"/>
              <a:gd name="connsiteX2-25" fmla="*/ 9258300 w 9258300"/>
              <a:gd name="connsiteY2-26" fmla="*/ 4419600 h 6959600"/>
              <a:gd name="connsiteX3-27" fmla="*/ 7886700 w 9258300"/>
              <a:gd name="connsiteY3-28" fmla="*/ 6858000 h 6959600"/>
              <a:gd name="connsiteX4-29" fmla="*/ 0 w 9258300"/>
              <a:gd name="connsiteY4-30" fmla="*/ 6959600 h 6959600"/>
              <a:gd name="connsiteX5-31" fmla="*/ 3009900 w 9258300"/>
              <a:gd name="connsiteY5-32" fmla="*/ 0 h 6959600"/>
              <a:gd name="connsiteX0-33" fmla="*/ 3009900 w 9258300"/>
              <a:gd name="connsiteY0-34" fmla="*/ 0 h 6959600"/>
              <a:gd name="connsiteX1-35" fmla="*/ 9258300 w 9258300"/>
              <a:gd name="connsiteY1-36" fmla="*/ 0 h 6959600"/>
              <a:gd name="connsiteX2-37" fmla="*/ 9258300 w 9258300"/>
              <a:gd name="connsiteY2-38" fmla="*/ 4419600 h 6959600"/>
              <a:gd name="connsiteX3-39" fmla="*/ 7950200 w 9258300"/>
              <a:gd name="connsiteY3-40" fmla="*/ 6946900 h 6959600"/>
              <a:gd name="connsiteX4-41" fmla="*/ 0 w 9258300"/>
              <a:gd name="connsiteY4-42" fmla="*/ 6959600 h 6959600"/>
              <a:gd name="connsiteX5-43" fmla="*/ 3009900 w 9258300"/>
              <a:gd name="connsiteY5-44" fmla="*/ 0 h 6959600"/>
              <a:gd name="connsiteX0-45" fmla="*/ 3187700 w 9436100"/>
              <a:gd name="connsiteY0-46" fmla="*/ 0 h 6946900"/>
              <a:gd name="connsiteX1-47" fmla="*/ 9436100 w 9436100"/>
              <a:gd name="connsiteY1-48" fmla="*/ 0 h 6946900"/>
              <a:gd name="connsiteX2-49" fmla="*/ 9436100 w 9436100"/>
              <a:gd name="connsiteY2-50" fmla="*/ 4419600 h 6946900"/>
              <a:gd name="connsiteX3-51" fmla="*/ 8128000 w 9436100"/>
              <a:gd name="connsiteY3-52" fmla="*/ 6946900 h 6946900"/>
              <a:gd name="connsiteX4-53" fmla="*/ 0 w 9436100"/>
              <a:gd name="connsiteY4-54" fmla="*/ 6934200 h 6946900"/>
              <a:gd name="connsiteX5-55" fmla="*/ 3187700 w 9436100"/>
              <a:gd name="connsiteY5-56" fmla="*/ 0 h 6946900"/>
              <a:gd name="connsiteX0-57" fmla="*/ 3187700 w 9436100"/>
              <a:gd name="connsiteY0-58" fmla="*/ 0 h 6946900"/>
              <a:gd name="connsiteX1-59" fmla="*/ 9436100 w 9436100"/>
              <a:gd name="connsiteY1-60" fmla="*/ 0 h 6946900"/>
              <a:gd name="connsiteX2-61" fmla="*/ 9436100 w 9436100"/>
              <a:gd name="connsiteY2-62" fmla="*/ 4043585 h 6946900"/>
              <a:gd name="connsiteX3-63" fmla="*/ 8128000 w 9436100"/>
              <a:gd name="connsiteY3-64" fmla="*/ 6946900 h 6946900"/>
              <a:gd name="connsiteX4-65" fmla="*/ 0 w 9436100"/>
              <a:gd name="connsiteY4-66" fmla="*/ 6934200 h 6946900"/>
              <a:gd name="connsiteX5-67" fmla="*/ 3187700 w 9436100"/>
              <a:gd name="connsiteY5-68" fmla="*/ 0 h 6946900"/>
              <a:gd name="connsiteX0-69" fmla="*/ 3187700 w 9436100"/>
              <a:gd name="connsiteY0-70" fmla="*/ 0 h 6946900"/>
              <a:gd name="connsiteX1-71" fmla="*/ 9436100 w 9436100"/>
              <a:gd name="connsiteY1-72" fmla="*/ 0 h 6946900"/>
              <a:gd name="connsiteX2-73" fmla="*/ 9436100 w 9436100"/>
              <a:gd name="connsiteY2-74" fmla="*/ 4035965 h 6946900"/>
              <a:gd name="connsiteX3-75" fmla="*/ 8128000 w 9436100"/>
              <a:gd name="connsiteY3-76" fmla="*/ 6946900 h 6946900"/>
              <a:gd name="connsiteX4-77" fmla="*/ 0 w 9436100"/>
              <a:gd name="connsiteY4-78" fmla="*/ 6934200 h 6946900"/>
              <a:gd name="connsiteX5-79" fmla="*/ 3187700 w 9436100"/>
              <a:gd name="connsiteY5-80" fmla="*/ 0 h 6946900"/>
              <a:gd name="connsiteX0-81" fmla="*/ 3187700 w 9436100"/>
              <a:gd name="connsiteY0-82" fmla="*/ 0 h 6934200"/>
              <a:gd name="connsiteX1-83" fmla="*/ 9436100 w 9436100"/>
              <a:gd name="connsiteY1-84" fmla="*/ 0 h 6934200"/>
              <a:gd name="connsiteX2-85" fmla="*/ 9436100 w 9436100"/>
              <a:gd name="connsiteY2-86" fmla="*/ 4035965 h 6934200"/>
              <a:gd name="connsiteX3-87" fmla="*/ 8376571 w 9436100"/>
              <a:gd name="connsiteY3-88" fmla="*/ 6237599 h 6934200"/>
              <a:gd name="connsiteX4-89" fmla="*/ 0 w 9436100"/>
              <a:gd name="connsiteY4-90" fmla="*/ 6934200 h 6934200"/>
              <a:gd name="connsiteX5-91" fmla="*/ 3187700 w 9436100"/>
              <a:gd name="connsiteY5-92" fmla="*/ 0 h 6934200"/>
              <a:gd name="connsiteX0-93" fmla="*/ 2876988 w 9125388"/>
              <a:gd name="connsiteY0-94" fmla="*/ 0 h 6250536"/>
              <a:gd name="connsiteX1-95" fmla="*/ 9125388 w 9125388"/>
              <a:gd name="connsiteY1-96" fmla="*/ 0 h 6250536"/>
              <a:gd name="connsiteX2-97" fmla="*/ 9125388 w 9125388"/>
              <a:gd name="connsiteY2-98" fmla="*/ 4035965 h 6250536"/>
              <a:gd name="connsiteX3-99" fmla="*/ 8065859 w 9125388"/>
              <a:gd name="connsiteY3-100" fmla="*/ 6237599 h 6250536"/>
              <a:gd name="connsiteX4-101" fmla="*/ 0 w 9125388"/>
              <a:gd name="connsiteY4-102" fmla="*/ 6250536 h 6250536"/>
              <a:gd name="connsiteX5-103" fmla="*/ 2876988 w 9125388"/>
              <a:gd name="connsiteY5-104" fmla="*/ 0 h 6250536"/>
              <a:gd name="connsiteX0-105" fmla="*/ 2876988 w 9125388"/>
              <a:gd name="connsiteY0-106" fmla="*/ 0 h 6254691"/>
              <a:gd name="connsiteX1-107" fmla="*/ 9125388 w 9125388"/>
              <a:gd name="connsiteY1-108" fmla="*/ 0 h 6254691"/>
              <a:gd name="connsiteX2-109" fmla="*/ 9125388 w 9125388"/>
              <a:gd name="connsiteY2-110" fmla="*/ 4035965 h 6254691"/>
              <a:gd name="connsiteX3-111" fmla="*/ 8056982 w 9125388"/>
              <a:gd name="connsiteY3-112" fmla="*/ 6254691 h 6254691"/>
              <a:gd name="connsiteX4-113" fmla="*/ 0 w 9125388"/>
              <a:gd name="connsiteY4-114" fmla="*/ 6250536 h 6254691"/>
              <a:gd name="connsiteX5-115" fmla="*/ 2876988 w 9125388"/>
              <a:gd name="connsiteY5-116" fmla="*/ 0 h 6254691"/>
              <a:gd name="connsiteX0-117" fmla="*/ 2869598 w 9125388"/>
              <a:gd name="connsiteY0-118" fmla="*/ 0 h 6254691"/>
              <a:gd name="connsiteX1-119" fmla="*/ 9125388 w 9125388"/>
              <a:gd name="connsiteY1-120" fmla="*/ 0 h 6254691"/>
              <a:gd name="connsiteX2-121" fmla="*/ 9125388 w 9125388"/>
              <a:gd name="connsiteY2-122" fmla="*/ 4035965 h 6254691"/>
              <a:gd name="connsiteX3-123" fmla="*/ 8056982 w 9125388"/>
              <a:gd name="connsiteY3-124" fmla="*/ 6254691 h 6254691"/>
              <a:gd name="connsiteX4-125" fmla="*/ 0 w 9125388"/>
              <a:gd name="connsiteY4-126" fmla="*/ 6250536 h 6254691"/>
              <a:gd name="connsiteX5-127" fmla="*/ 2869598 w 9125388"/>
              <a:gd name="connsiteY5-128" fmla="*/ 0 h 6254691"/>
              <a:gd name="connsiteX0-129" fmla="*/ 2858513 w 9125388"/>
              <a:gd name="connsiteY0-130" fmla="*/ 0 h 6254691"/>
              <a:gd name="connsiteX1-131" fmla="*/ 9125388 w 9125388"/>
              <a:gd name="connsiteY1-132" fmla="*/ 0 h 6254691"/>
              <a:gd name="connsiteX2-133" fmla="*/ 9125388 w 9125388"/>
              <a:gd name="connsiteY2-134" fmla="*/ 4035965 h 6254691"/>
              <a:gd name="connsiteX3-135" fmla="*/ 8056982 w 9125388"/>
              <a:gd name="connsiteY3-136" fmla="*/ 6254691 h 6254691"/>
              <a:gd name="connsiteX4-137" fmla="*/ 0 w 9125388"/>
              <a:gd name="connsiteY4-138" fmla="*/ 6250536 h 6254691"/>
              <a:gd name="connsiteX5-139" fmla="*/ 2858513 w 9125388"/>
              <a:gd name="connsiteY5-140" fmla="*/ 0 h 6254691"/>
              <a:gd name="connsiteX0-141" fmla="*/ 2852969 w 9125388"/>
              <a:gd name="connsiteY0-142" fmla="*/ 0 h 6254691"/>
              <a:gd name="connsiteX1-143" fmla="*/ 9125388 w 9125388"/>
              <a:gd name="connsiteY1-144" fmla="*/ 0 h 6254691"/>
              <a:gd name="connsiteX2-145" fmla="*/ 9125388 w 9125388"/>
              <a:gd name="connsiteY2-146" fmla="*/ 4035965 h 6254691"/>
              <a:gd name="connsiteX3-147" fmla="*/ 8056982 w 9125388"/>
              <a:gd name="connsiteY3-148" fmla="*/ 6254691 h 6254691"/>
              <a:gd name="connsiteX4-149" fmla="*/ 0 w 9125388"/>
              <a:gd name="connsiteY4-150" fmla="*/ 6250536 h 6254691"/>
              <a:gd name="connsiteX5-151" fmla="*/ 2852969 w 9125388"/>
              <a:gd name="connsiteY5-152" fmla="*/ 0 h 6254691"/>
              <a:gd name="connsiteX0-153" fmla="*/ 2527779 w 8800198"/>
              <a:gd name="connsiteY0-154" fmla="*/ 0 h 6254691"/>
              <a:gd name="connsiteX1-155" fmla="*/ 8800198 w 8800198"/>
              <a:gd name="connsiteY1-156" fmla="*/ 0 h 6254691"/>
              <a:gd name="connsiteX2-157" fmla="*/ 8800198 w 8800198"/>
              <a:gd name="connsiteY2-158" fmla="*/ 4035965 h 6254691"/>
              <a:gd name="connsiteX3-159" fmla="*/ 7731792 w 8800198"/>
              <a:gd name="connsiteY3-160" fmla="*/ 6254691 h 6254691"/>
              <a:gd name="connsiteX4-161" fmla="*/ 0 w 8800198"/>
              <a:gd name="connsiteY4-162" fmla="*/ 5652527 h 6254691"/>
              <a:gd name="connsiteX5-163" fmla="*/ 2527779 w 8800198"/>
              <a:gd name="connsiteY5-164" fmla="*/ 0 h 6254691"/>
              <a:gd name="connsiteX0-165" fmla="*/ 2527779 w 8800198"/>
              <a:gd name="connsiteY0-166" fmla="*/ 0 h 5685158"/>
              <a:gd name="connsiteX1-167" fmla="*/ 8800198 w 8800198"/>
              <a:gd name="connsiteY1-168" fmla="*/ 0 h 5685158"/>
              <a:gd name="connsiteX2-169" fmla="*/ 8800198 w 8800198"/>
              <a:gd name="connsiteY2-170" fmla="*/ 4035965 h 5685158"/>
              <a:gd name="connsiteX3-171" fmla="*/ 7983076 w 8800198"/>
              <a:gd name="connsiteY3-172" fmla="*/ 5685158 h 5685158"/>
              <a:gd name="connsiteX4-173" fmla="*/ 0 w 8800198"/>
              <a:gd name="connsiteY4-174" fmla="*/ 5652527 h 5685158"/>
              <a:gd name="connsiteX5-175" fmla="*/ 2527779 w 8800198"/>
              <a:gd name="connsiteY5-176" fmla="*/ 0 h 5685158"/>
              <a:gd name="connsiteX0-177" fmla="*/ 2527779 w 8800198"/>
              <a:gd name="connsiteY0-178" fmla="*/ 0 h 5665996"/>
              <a:gd name="connsiteX1-179" fmla="*/ 8800198 w 8800198"/>
              <a:gd name="connsiteY1-180" fmla="*/ 0 h 5665996"/>
              <a:gd name="connsiteX2-181" fmla="*/ 8800198 w 8800198"/>
              <a:gd name="connsiteY2-182" fmla="*/ 4035965 h 5665996"/>
              <a:gd name="connsiteX3-183" fmla="*/ 7953237 w 8800198"/>
              <a:gd name="connsiteY3-184" fmla="*/ 5665996 h 5665996"/>
              <a:gd name="connsiteX4-185" fmla="*/ 0 w 8800198"/>
              <a:gd name="connsiteY4-186" fmla="*/ 5652527 h 5665996"/>
              <a:gd name="connsiteX5-187" fmla="*/ 2527779 w 8800198"/>
              <a:gd name="connsiteY5-188" fmla="*/ 0 h 5665996"/>
              <a:gd name="connsiteX0-189" fmla="*/ 2527779 w 8800198"/>
              <a:gd name="connsiteY0-190" fmla="*/ 0 h 5652527"/>
              <a:gd name="connsiteX1-191" fmla="*/ 8800198 w 8800198"/>
              <a:gd name="connsiteY1-192" fmla="*/ 0 h 5652527"/>
              <a:gd name="connsiteX2-193" fmla="*/ 8800198 w 8800198"/>
              <a:gd name="connsiteY2-194" fmla="*/ 4035965 h 5652527"/>
              <a:gd name="connsiteX3-195" fmla="*/ 7963184 w 8800198"/>
              <a:gd name="connsiteY3-196" fmla="*/ 5646835 h 5652527"/>
              <a:gd name="connsiteX4-197" fmla="*/ 0 w 8800198"/>
              <a:gd name="connsiteY4-198" fmla="*/ 5652527 h 5652527"/>
              <a:gd name="connsiteX5-199" fmla="*/ 2527779 w 8800198"/>
              <a:gd name="connsiteY5-200" fmla="*/ 0 h 5652527"/>
              <a:gd name="connsiteX0-201" fmla="*/ 2527779 w 8800198"/>
              <a:gd name="connsiteY0-202" fmla="*/ 0 h 5652527"/>
              <a:gd name="connsiteX1-203" fmla="*/ 8800198 w 8800198"/>
              <a:gd name="connsiteY1-204" fmla="*/ 0 h 5652527"/>
              <a:gd name="connsiteX2-205" fmla="*/ 8800198 w 8800198"/>
              <a:gd name="connsiteY2-206" fmla="*/ 4035965 h 5652527"/>
              <a:gd name="connsiteX3-207" fmla="*/ 7963184 w 8800198"/>
              <a:gd name="connsiteY3-208" fmla="*/ 5646835 h 5652527"/>
              <a:gd name="connsiteX4-209" fmla="*/ 0 w 8800198"/>
              <a:gd name="connsiteY4-210" fmla="*/ 5652527 h 5652527"/>
              <a:gd name="connsiteX5-211" fmla="*/ 2527779 w 8800198"/>
              <a:gd name="connsiteY5-212" fmla="*/ 0 h 5652527"/>
              <a:gd name="connsiteX0-213" fmla="*/ 2527779 w 8800198"/>
              <a:gd name="connsiteY0-214" fmla="*/ 0 h 5656416"/>
              <a:gd name="connsiteX1-215" fmla="*/ 8800198 w 8800198"/>
              <a:gd name="connsiteY1-216" fmla="*/ 0 h 5656416"/>
              <a:gd name="connsiteX2-217" fmla="*/ 8800198 w 8800198"/>
              <a:gd name="connsiteY2-218" fmla="*/ 4035965 h 5656416"/>
              <a:gd name="connsiteX3-219" fmla="*/ 7963184 w 8800198"/>
              <a:gd name="connsiteY3-220" fmla="*/ 5656416 h 5656416"/>
              <a:gd name="connsiteX4-221" fmla="*/ 0 w 8800198"/>
              <a:gd name="connsiteY4-222" fmla="*/ 5652527 h 5656416"/>
              <a:gd name="connsiteX5-223" fmla="*/ 2527779 w 8800198"/>
              <a:gd name="connsiteY5-224" fmla="*/ 0 h 5656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8800198" h="5656416">
                <a:moveTo>
                  <a:pt x="2527779" y="0"/>
                </a:moveTo>
                <a:lnTo>
                  <a:pt x="8800198" y="0"/>
                </a:lnTo>
                <a:lnTo>
                  <a:pt x="8800198" y="4035965"/>
                </a:lnTo>
                <a:lnTo>
                  <a:pt x="7963184" y="5656416"/>
                </a:lnTo>
                <a:lnTo>
                  <a:pt x="0" y="5652527"/>
                </a:lnTo>
                <a:lnTo>
                  <a:pt x="252777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7200" y="0"/>
            <a:ext cx="573605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 rot="10800000" flipV="1">
            <a:off x="635000" y="1"/>
            <a:ext cx="5363751" cy="99201"/>
          </a:xfrm>
          <a:prstGeom prst="rect">
            <a:avLst/>
          </a:prstGeom>
          <a:solidFill>
            <a:srgbClr val="2A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143000" y="1295400"/>
            <a:ext cx="4265097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9"/>
          <p:cNvSpPr txBox="1"/>
          <p:nvPr/>
        </p:nvSpPr>
        <p:spPr>
          <a:xfrm>
            <a:off x="457200" y="0"/>
            <a:ext cx="5736051" cy="141577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6600" spc="4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投资规模</a:t>
            </a:r>
            <a:endParaRPr lang="en-US" altLang="zh-CN" sz="6600" spc="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algn="ctr"/>
            <a:endParaRPr lang="en-US" altLang="zh-CN" sz="2000" spc="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E7A98-C142-DE9A-A1C3-497E318219FC}"/>
              </a:ext>
            </a:extLst>
          </p:cNvPr>
          <p:cNvSpPr txBox="1">
            <a:spLocks/>
          </p:cNvSpPr>
          <p:nvPr/>
        </p:nvSpPr>
        <p:spPr>
          <a:xfrm>
            <a:off x="609600" y="2240348"/>
            <a:ext cx="10869201" cy="403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现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1MW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发电机约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万，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6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台机组总投资约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894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万元，回收期不足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1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年，具有极高经济可行性。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后可视该工程结果并进行优化后再增添机组，使设计逐渐趋于完善，最终实现全面普及。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重要提示：</a:t>
            </a:r>
            <a:endParaRPr lang="en-US" altLang="zh-CN" sz="32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中国铁建董事长戴和根：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  <a:hlinkClick r:id="rId6"/>
              </a:rPr>
              <a:t>中国铁建绝不能再投集中式光伏、风电等过剩项目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为风机厂商敲响了警钟。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而本案对风机厂商的产品</a:t>
            </a:r>
            <a:r>
              <a:rPr lang="en-US" altLang="zh-CN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发电机每寿命周期</a:t>
            </a:r>
            <a:r>
              <a:rPr lang="en-US" altLang="zh-CN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r>
              <a:rPr lang="en-US" altLang="zh-CN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就有上十万亿规模的刚性需求，这恰恰为风机厂商提供了战略性转型的绝佳机遇。无限蓝海机不可失。</a:t>
            </a:r>
            <a:endParaRPr lang="en-US" altLang="zh-CN" sz="22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同时这也是对国家、对民族的重大利好。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当我们的绿电成本是全球的</a:t>
            </a:r>
            <a:r>
              <a:rPr lang="en-US" altLang="zh-CN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2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甚至更低时，再无第二工业国，这将重塑国际政治格局。</a:t>
            </a:r>
            <a:endParaRPr lang="en-US" altLang="zh-CN" sz="22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8C8FC-089E-BD04-5105-12DBA77F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53A7790-E029-4507-BF43-40230791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0ACB-ADD2-4692-B5DD-02D51BD748ED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D33AAB31-E874-4B66-BFA8-329C0CFC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419675"/>
            <a:ext cx="31702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12802" y="381000"/>
            <a:ext cx="10664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技术价值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109728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ts val="5000"/>
              </a:lnSpc>
            </a:pP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本技术经逐步优化完善普及后可预期的目标： </a:t>
            </a:r>
            <a:endParaRPr lang="en-US" altLang="zh-CN" sz="29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50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能源安全：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我国能源即可实现完全自给自足，这对保障国家能源安全具有重大战略意义。</a:t>
            </a:r>
            <a:r>
              <a:rPr lang="zh-CN" altLang="en-US" sz="2900" b="1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900" b="1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50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生态环境：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电力、冶金、交通等高污染行业可大幅降低煤炭、石油、核燃料等需求量，推动全社会电气化转型，这将大幅降低二氧化碳等污染物排放量，提前超额实现双碳目标。 </a:t>
            </a:r>
            <a:endParaRPr lang="en-US" altLang="zh-CN" sz="29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50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国民经济：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发电成本下降超九成，且可保障安全、稳定、永恒、无限、分布式就地供应。</a:t>
            </a:r>
            <a:endParaRPr lang="zh-CN" altLang="en-US" sz="29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DEB0975-5E49-4AF3-B8EF-6E1914E0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D938-DA67-4955-9C65-2A4C9C296612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669A6A0-77FB-47AF-B521-B7E11A34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259481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900E25-9A2D-4EB4-BBB7-D28A4747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BC1F1C-9EBC-4477-8F30-A8F727529F53}"/>
              </a:ext>
            </a:extLst>
          </p:cNvPr>
          <p:cNvSpPr txBox="1"/>
          <p:nvPr/>
        </p:nvSpPr>
        <p:spPr>
          <a:xfrm>
            <a:off x="762000" y="228600"/>
            <a:ext cx="10668000" cy="617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>
              <a:lnSpc>
                <a:spcPts val="4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此前曾联系了甘肃省财政厅和省国资委下的几家投资机构，这些基金负责人均认为技术可行原则上同意出资。也有电力央企正在论证实施。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ts val="4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目前来看，政策、环评、技术、资金、市场、建设等均有不同程度的落实，但因本案资金需求量巨大，还望社会各界继续踊跃参与，投资建设，共创辉煌。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ts val="4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建议先在现有某段水渠进行技术验证。文内数据均为技术成熟后的预期，验证工程结果肯定会与预期有一定差距，但有望在技术逐渐优化迭代后最终达到预期效果。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612000">
              <a:lnSpc>
                <a:spcPts val="4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结语：本技术将重构能源生产范式，以“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负成本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、免筑坝、零排放、无限量、不枯竭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”为核心理念，引领第四次能源革命。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ts val="4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现诚邀各界同仁共襄盛举，助力中国抢占全球绿色能源制高点！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ts val="4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最后，欢迎社会各界给我们提出宝贵意见。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1FB0F20-144F-4EDF-8F2D-F49C88B0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3694-A1D4-46B8-9CD7-84B856D44FF1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761D52E-FA3C-452C-AF99-7B9B9050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34082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-76200"/>
            <a:ext cx="12192000" cy="2733452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0" y="144720"/>
            <a:ext cx="12192000" cy="2369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/>
            <a:r>
              <a:rPr lang="zh-CN" altLang="en-US" sz="3700" b="1" spc="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战略意义及目标：</a:t>
            </a:r>
            <a:endParaRPr lang="en-US" altLang="zh-CN" sz="3700" b="1" spc="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保障国家能源安全</a:t>
            </a:r>
            <a:endParaRPr lang="en-US" altLang="zh-CN" sz="3600" b="1" spc="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保护自然生态环境</a:t>
            </a:r>
            <a:endParaRPr lang="en-US" altLang="zh-CN" sz="3600" b="1" spc="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重塑国际政治格局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DA049C-6D6D-8FCC-F907-5DAF038242A8}"/>
              </a:ext>
            </a:extLst>
          </p:cNvPr>
          <p:cNvSpPr txBox="1">
            <a:spLocks/>
          </p:cNvSpPr>
          <p:nvPr/>
        </p:nvSpPr>
        <p:spPr>
          <a:xfrm>
            <a:off x="0" y="2819400"/>
            <a:ext cx="12192000" cy="3581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zh-CN" altLang="zh-CN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一种</a:t>
            </a:r>
            <a:r>
              <a:rPr lang="zh-CN" altLang="en-US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水渠式可按需扩容的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免筑坝</a:t>
            </a:r>
            <a:r>
              <a:rPr lang="zh-CN" altLang="en-US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水力发电系统</a:t>
            </a:r>
            <a:r>
              <a:rPr lang="en-US" altLang="zh-CN" sz="8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5500"/>
              </a:lnSpc>
            </a:pPr>
            <a:r>
              <a:rPr lang="zh-CN" altLang="en-US" sz="24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国际专利公布：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5"/>
              </a:rPr>
              <a:t>PCT/CN2022/000030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</a:rPr>
              <a:t>、发明</a:t>
            </a:r>
            <a:r>
              <a:rPr lang="zh-CN" altLang="en-US" sz="24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专利公布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6"/>
              </a:rPr>
              <a:t>2022108197671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7"/>
              </a:rPr>
              <a:t>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5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由于本技术水能几乎可零成本无限利用，</a:t>
            </a:r>
            <a:r>
              <a:rPr lang="zh-CN" altLang="en-US" sz="2400" dirty="0"/>
              <a:t>从而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彻底解决了</a:t>
            </a:r>
            <a:r>
              <a:rPr lang="zh-CN" altLang="en-US" sz="2400" dirty="0"/>
              <a:t>电力生产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“不可能三角”</a:t>
            </a:r>
            <a:r>
              <a:rPr lang="zh-CN" altLang="en-US" sz="2400" dirty="0">
                <a:solidFill>
                  <a:schemeClr val="tx1"/>
                </a:solidFill>
              </a:rPr>
              <a:t>难题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5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本技术符合科技部颠覆性技术定义之所有要素并已提交至</a:t>
            </a:r>
            <a:r>
              <a:rPr lang="zh-CN" altLang="en-US" sz="2400" b="1" dirty="0">
                <a:latin typeface="+mn-ea"/>
                <a:ea typeface="+mn-ea"/>
                <a:hlinkClick r:id="rId8"/>
              </a:rPr>
              <a:t>科技部颠覆性技术</a:t>
            </a:r>
            <a:r>
              <a:rPr lang="zh-CN" altLang="en-US" sz="2400" dirty="0">
                <a:solidFill>
                  <a:schemeClr val="tx1"/>
                </a:solidFill>
              </a:rPr>
              <a:t>征集信息系统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5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世界知识产权组织</a:t>
            </a:r>
            <a:r>
              <a:rPr lang="en-US" altLang="zh-CN" sz="2400" dirty="0">
                <a:solidFill>
                  <a:schemeClr val="tx1"/>
                </a:solidFill>
              </a:rPr>
              <a:t>WIPO</a:t>
            </a:r>
            <a:r>
              <a:rPr lang="zh-CN" altLang="en-US" sz="2400" dirty="0">
                <a:solidFill>
                  <a:schemeClr val="tx1"/>
                </a:solidFill>
              </a:rPr>
              <a:t>国际</a:t>
            </a:r>
            <a:r>
              <a:rPr lang="zh-CN" altLang="en-US" sz="2400" dirty="0"/>
              <a:t>检索</a:t>
            </a:r>
            <a:r>
              <a:rPr lang="zh-CN" altLang="en-US" sz="2400" dirty="0">
                <a:solidFill>
                  <a:schemeClr val="tx1"/>
                </a:solidFill>
              </a:rPr>
              <a:t>结论：</a:t>
            </a:r>
            <a:r>
              <a:rPr lang="zh-CN" altLang="en-US" sz="2400" b="1" dirty="0">
                <a:latin typeface="+mn-ea"/>
                <a:ea typeface="+mn-ea"/>
                <a:hlinkClick r:id="rId9"/>
              </a:rPr>
              <a:t>具备新颖性和工业实用性</a:t>
            </a:r>
            <a:r>
              <a:rPr lang="zh-CN" altLang="en-US" sz="24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B82760-EE6A-87EE-6FEE-06E7622F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11E8174-19F5-41D7-AEFA-30F6B97D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2F55-19B2-4E24-BD89-B66768063D8E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4D530CD5-0698-4603-A529-32FB4D4E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85800" y="137160"/>
            <a:ext cx="10668000" cy="56705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09600" y="158931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100" b="1" dirty="0">
                <a:solidFill>
                  <a:prstClr val="white"/>
                </a:solidFill>
                <a:latin typeface="+mj-ea"/>
                <a:ea typeface="+mj-ea"/>
                <a:cs typeface="OPPOSans M" panose="00020600040101010101" pitchFamily="18" charset="-122"/>
              </a:rPr>
              <a:t>项目总结：</a:t>
            </a:r>
            <a:r>
              <a:rPr lang="zh-CN" altLang="en-US" sz="3100" b="1" dirty="0">
                <a:solidFill>
                  <a:srgbClr val="FFFF00"/>
                </a:solidFill>
                <a:latin typeface="+mj-ea"/>
                <a:ea typeface="+mj-ea"/>
                <a:cs typeface="OPPOSans M" panose="00020600040101010101" pitchFamily="18" charset="-122"/>
              </a:rPr>
              <a:t>低门槛、高收益、普遍适应的清洁能源解决方案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824FC-2AA2-DD72-1C31-33AC4DCC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6F020A7-A200-4DE1-9C9E-6A7983F83BF6}"/>
              </a:ext>
            </a:extLst>
          </p:cNvPr>
          <p:cNvSpPr txBox="1">
            <a:spLocks/>
          </p:cNvSpPr>
          <p:nvPr/>
        </p:nvSpPr>
        <p:spPr>
          <a:xfrm>
            <a:off x="0" y="664646"/>
            <a:ext cx="12192000" cy="56599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政策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明确支持：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清洁能源，需求强劲，全球鼓励，长期稳定；</a:t>
            </a:r>
            <a:endParaRPr lang="en-US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性能提升：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规避高坝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高空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高压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核泄漏等重大风险；</a:t>
            </a:r>
            <a:endParaRPr lang="zh-CN" altLang="en-US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环评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合法合规：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符合环保法既要环保又要发展总则和习总书记“最小代价最大效益”指示；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成熟可靠：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所涉及技术单元均为千百年成熟技术，全球已广泛应用；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理论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验证可行：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经典物理模型与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WIPO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国际检索支持；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设备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供应稳定：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普通发电机均可，成本约为风电的一半，但产出倍增；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契合趋势：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分布式架构匹配绿色直连政策；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团队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经验丰富：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核心成员跨多领域合作超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路径清晰：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EPC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总包招标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专业机构协同；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选址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广泛适应：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只要流量足以驱动水轮机任何河道（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级水系）均可建设；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基建</a:t>
            </a:r>
            <a:r>
              <a:rPr lang="zh-CN" altLang="en-US" sz="2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支撑有力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国内成熟基建体系支持；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市场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前景广阔：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可再生清洁能源需求持续增长；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专利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布局完善：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国际申请：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PCT/CN2022/000030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、发明申请：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2022108197671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消纳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机制健全：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适用发改委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号令全额保障性收购办法；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资源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持续可用：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依托可持续水文资源循环发电；</a:t>
            </a: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扩展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灵活便捷：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支持模块化扩容适配多元场景；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风险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主观可控：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客观问题均可化解，仅有主观意愿是否认知到位，能否有效把控；</a:t>
            </a:r>
            <a:endParaRPr lang="en-US" altLang="zh-CN" sz="2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180000">
              <a:lnSpc>
                <a:spcPts val="2500"/>
              </a:lnSpc>
              <a:buSzPts val="1050"/>
            </a:pPr>
            <a:r>
              <a:rPr lang="zh-CN" altLang="en-US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成本</a:t>
            </a:r>
            <a:r>
              <a:rPr lang="zh-CN" altLang="en-US" sz="2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优势显著：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零坝体、零传输、零排放、零移民、零后患、零成本水动力无限利用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......</a:t>
            </a:r>
            <a:endParaRPr lang="zh-CN" altLang="en-US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CBF9D3-052F-434F-A8A7-9CE94C60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C6B-2388-4348-B8C9-39CC66048FAD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595E2-CB29-4E60-8A3F-D18853A0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42947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667385"/>
            <a:ext cx="46180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12803" y="628710"/>
            <a:ext cx="4187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环评：国法保驾。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63601" y="4023360"/>
            <a:ext cx="10664797" cy="237744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ts val="3600"/>
              </a:lnSpc>
            </a:pPr>
            <a:endParaRPr lang="en-US" altLang="zh-CN" sz="3600" b="1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35234E-3EDA-4527-B820-8645A545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" y="1509117"/>
            <a:ext cx="11791950" cy="2409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ECF035-A211-4533-BCFC-02DC1BD64D65}"/>
              </a:ext>
            </a:extLst>
          </p:cNvPr>
          <p:cNvSpPr txBox="1"/>
          <p:nvPr/>
        </p:nvSpPr>
        <p:spPr>
          <a:xfrm>
            <a:off x="858449" y="4303522"/>
            <a:ext cx="1047509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本项目符合</a:t>
            </a:r>
            <a:r>
              <a:rPr lang="en-US" altLang="zh-CN" sz="5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5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环境保护法</a:t>
            </a:r>
            <a:r>
              <a:rPr lang="en-US" altLang="zh-CN" sz="5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5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总则。</a:t>
            </a:r>
            <a:endParaRPr lang="en-US" altLang="zh-CN" sz="5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CN" altLang="en-US" sz="2300" dirty="0"/>
              <a:t>本项目符合习总书记 </a:t>
            </a:r>
            <a:r>
              <a:rPr lang="zh-CN" alt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“用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最少</a:t>
            </a:r>
            <a:r>
              <a:rPr lang="zh-CN" alt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的资源环境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代价</a:t>
            </a:r>
            <a:r>
              <a:rPr lang="zh-CN" alt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取得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最大</a:t>
            </a:r>
            <a:r>
              <a:rPr lang="zh-CN" alt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的经济社会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效益</a:t>
            </a:r>
            <a:r>
              <a:rPr lang="zh-CN" alt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zh-CN" altLang="en-US" sz="2300" dirty="0"/>
              <a:t>要求。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B0C93C-2A5E-496F-915A-409152B9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6772-DCC6-4948-AD4C-15B4A6F7DE98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0509EE-721F-4EA1-B273-910E9E6E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270576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11522074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34963" y="273784"/>
            <a:ext cx="112474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900" b="1" dirty="0">
                <a:solidFill>
                  <a:prstClr val="white"/>
                </a:solidFill>
                <a:latin typeface="+mj-ea"/>
                <a:ea typeface="+mj-ea"/>
                <a:cs typeface="OPPOSans M" panose="00020600040101010101" pitchFamily="18" charset="-122"/>
              </a:rPr>
              <a:t>技术概论：</a:t>
            </a:r>
            <a:r>
              <a:rPr lang="zh-CN" altLang="en-US" sz="3900" b="1" dirty="0">
                <a:solidFill>
                  <a:srgbClr val="FFFF00"/>
                </a:solidFill>
                <a:latin typeface="+mj-ea"/>
                <a:ea typeface="+mj-ea"/>
                <a:cs typeface="OPPOSans M" panose="00020600040101010101" pitchFamily="18" charset="-122"/>
              </a:rPr>
              <a:t>本技术是对现有</a:t>
            </a:r>
            <a:r>
              <a:rPr lang="zh-CN" altLang="en-US" sz="39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技术的颠覆性集成创新。</a:t>
            </a:r>
            <a:endParaRPr kumimoji="0" lang="zh-CN" altLang="en-US" sz="3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824FC-2AA2-DD72-1C31-33AC4DCC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6F020A7-A200-4DE1-9C9E-6A7983F83BF6}"/>
              </a:ext>
            </a:extLst>
          </p:cNvPr>
          <p:cNvSpPr txBox="1">
            <a:spLocks/>
          </p:cNvSpPr>
          <p:nvPr/>
        </p:nvSpPr>
        <p:spPr>
          <a:xfrm>
            <a:off x="76200" y="990600"/>
            <a:ext cx="11582400" cy="584336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技术基础：</a:t>
            </a:r>
            <a:endParaRPr lang="en-US" altLang="zh-CN" sz="2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一江春水向东流。本系统对自然条件的要求只有一个：水流量！</a:t>
            </a: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只要流量足以驱动水轮机任何河道（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级水系）均可建设。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技术原理：</a:t>
            </a:r>
            <a:endParaRPr lang="en-US" altLang="zh-CN" sz="2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借鉴水车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、类比风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。技术原理十分简单，通俗的说就是在自然河道里放置一排水车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传统筑坝发电模式不再适用，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而用</a:t>
            </a:r>
            <a:r>
              <a:rPr lang="en-US" altLang="zh-CN" sz="20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Ek</a:t>
            </a: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=mv²/2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技术实现：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、以水轮机（水车）轴与发电机转子轴接驳点为界分为前级和后级。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此处连接两个低速旋转轴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无任何技术难度。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、前级提供水轮机旋转动力，用水闸调节水轮机转速以匹配发电机额定转速要求。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此处所涉及的水闸、水渠、水车均为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数千年成熟技术。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、后级仅需使用普通发电机和主机出厂时的随机控制系统，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上百年成熟技术。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见下图。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4F339E-918A-444C-B79F-615B1F4D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5EF-34A6-47ED-860A-F8CEB8A49C3C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DA1726-911A-46EE-8BE0-EAD05241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34419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F2ED8-C5EA-4C75-99E8-536E1C7F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5285"/>
            <a:ext cx="12192000" cy="384721"/>
          </a:xfrm>
        </p:spPr>
        <p:txBody>
          <a:bodyPr/>
          <a:lstStyle/>
          <a:p>
            <a:pPr algn="ctr"/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传统水电是一点装机无法扩容，本技术是一线装机可按需扩容，高一维度，效益倍增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AF9A1F-EFB3-4C0C-B358-C79F5A1FB187}"/>
              </a:ext>
            </a:extLst>
          </p:cNvPr>
          <p:cNvSpPr txBox="1"/>
          <p:nvPr/>
        </p:nvSpPr>
        <p:spPr>
          <a:xfrm>
            <a:off x="10567510" y="967800"/>
            <a:ext cx="13958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●水轮机 </a:t>
            </a:r>
            <a:r>
              <a:rPr lang="en-US" altLang="zh-CN" sz="2200" dirty="0"/>
              <a:t>(</a:t>
            </a:r>
            <a:r>
              <a:rPr lang="zh-CN" altLang="en-US" sz="2200" dirty="0"/>
              <a:t>水车</a:t>
            </a:r>
            <a:r>
              <a:rPr lang="en-US" altLang="zh-CN" sz="2200" dirty="0"/>
              <a:t>)</a:t>
            </a:r>
            <a:r>
              <a:rPr lang="zh-CN" altLang="en-US" sz="2200" dirty="0"/>
              <a:t>转速与风电相当，发电机与风电类似。单机对标风电，系统超越三峡。</a:t>
            </a:r>
            <a:endParaRPr lang="en-US" altLang="zh-CN" sz="2200" dirty="0"/>
          </a:p>
          <a:p>
            <a:r>
              <a:rPr lang="zh-CN" altLang="en-US" sz="2200" dirty="0"/>
              <a:t>●与同容量风电相比，投资减半，但产出为其</a:t>
            </a:r>
            <a:r>
              <a:rPr lang="en-US" altLang="zh-CN" sz="2200" dirty="0"/>
              <a:t>5</a:t>
            </a:r>
            <a:r>
              <a:rPr lang="zh-CN" altLang="en-US" sz="2200" dirty="0"/>
              <a:t>倍以上。</a:t>
            </a:r>
            <a:endParaRPr lang="en-US" altLang="zh-CN" sz="2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C94512-6481-47A2-8FF2-16D4836CF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914400"/>
            <a:ext cx="10368000" cy="57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04800"/>
            <a:ext cx="96472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0994" y="349874"/>
            <a:ext cx="603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兰州小西技术服务有限公司群英</a:t>
            </a:r>
            <a:r>
              <a:rPr lang="zh-CN" altLang="en-US" sz="24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93750" y="1752600"/>
            <a:ext cx="10604500" cy="481995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队长老庞：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84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年毕业于桂林地院化探系，被分配到甘肃有色五队从事地质普查，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98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年从工行辞职创办互联网公司（自有硬件）。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年申请专利、开办公司。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合伙人老韩：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82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年毕业于西安地院物探系，被分配到甘肃有色五队从事地质普查，后公派留法，回国后又入学深造，获中南大学地学博士学位，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年年底省有色研究院院长位置退休。共事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多年。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总经理老王：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83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年毕业于甘工大机电专业，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年工行行长位置退休。共事</a:t>
            </a: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多年。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00</a:t>
            </a:r>
            <a:r>
              <a:rPr lang="zh-CN" altLang="en-US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后总经理助理：留学美、日八年，现被征召回国，跟随前辈实习，未来后继有人。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300" kern="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3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团队主要成员都是三、四十年的合作伙伴，结构稳定，且均具有必要的专业知识和丰富的工作、管理经验。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B2B753-4950-4EF9-B643-907DEA4C0825}"/>
              </a:ext>
            </a:extLst>
          </p:cNvPr>
          <p:cNvSpPr txBox="1"/>
          <p:nvPr/>
        </p:nvSpPr>
        <p:spPr>
          <a:xfrm>
            <a:off x="793750" y="927100"/>
            <a:ext cx="1060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我方无承建项目的能力、条件和意愿，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仅负责聘请法务、财务、监理组织招标。项目将以总包方式实施。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术业有专攻，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专业问题均由后续各领域专业人员解决。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56DA3A-EC05-484B-838B-7C2B4056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2516-1FDF-4534-BF21-C3ED48E0D84E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4B851F-B326-4C4F-932B-51D3987C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162310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92000" cy="1981199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E5ED7A17-DC7F-28F0-41A5-5F2925580850}"/>
              </a:ext>
            </a:extLst>
          </p:cNvPr>
          <p:cNvSpPr txBox="1">
            <a:spLocks/>
          </p:cNvSpPr>
          <p:nvPr/>
        </p:nvSpPr>
        <p:spPr>
          <a:xfrm>
            <a:off x="609600" y="1991762"/>
            <a:ext cx="10896599" cy="463763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一、首选方案：现阶段有实力国企只需公函告知我方即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可</a:t>
            </a: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免费使用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该</a:t>
            </a: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技术。</a:t>
            </a:r>
          </a:p>
          <a:p>
            <a:pPr>
              <a:lnSpc>
                <a:spcPts val="3100"/>
              </a:lnSpc>
            </a:pP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二、合作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模式：术业有专攻。</a:t>
            </a:r>
            <a:r>
              <a:rPr lang="en-US" altLang="zh-CN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EPC</a:t>
            </a: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总包招标，专业机构协同实施。</a:t>
            </a:r>
          </a:p>
          <a:p>
            <a:pPr>
              <a:lnSpc>
                <a:spcPts val="3100"/>
              </a:lnSpc>
            </a:pPr>
            <a:r>
              <a:rPr lang="zh-CN" altLang="en-US" sz="22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资金到位后委托</a:t>
            </a: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法务、财务、监理公开招标。签约后中标方即可立项、申报。</a:t>
            </a:r>
            <a:endParaRPr lang="en-US" altLang="zh-CN" sz="22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</a:pPr>
            <a:r>
              <a:rPr lang="en-US" altLang="zh-CN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投标方应可提供全套服务，即设计、施工、运维。主机由中标方进行二次招标采购。</a:t>
            </a:r>
            <a:endParaRPr lang="en-US" altLang="zh-CN" sz="22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    本案核心问题并非技术是否可行，而是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总体设计方案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是否科学、合理。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    阿里千问评估：“</a:t>
            </a:r>
            <a:r>
              <a:rPr lang="zh-CN" altLang="en-US" sz="2200" dirty="0">
                <a:solidFill>
                  <a:srgbClr val="37415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目前来看，所有客观问题均可在项目实施过程中逐步优化解决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</a:pPr>
            <a:r>
              <a:rPr lang="en-US" altLang="zh-CN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200" kern="0" dirty="0" err="1">
                <a:latin typeface="宋体" panose="02010600030101010101" pitchFamily="2" charset="-122"/>
                <a:ea typeface="宋体" panose="02010600030101010101" pitchFamily="2" charset="-122"/>
              </a:rPr>
              <a:t>deepseek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评估：“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所有客观问题在技术上均存在优化解决路径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</a:pP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ts val="3100"/>
              </a:lnSpc>
            </a:pPr>
            <a:r>
              <a:rPr lang="zh-CN" altLang="en-US" sz="4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现唯一不可预知的风险是：人的主观意愿</a:t>
            </a:r>
            <a:endParaRPr lang="en-US" altLang="zh-CN" sz="4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1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文内已对可行性做出详尽理论阐述，现我方愿与认可的合作者协商合作建设及利益分配。</a:t>
            </a:r>
            <a:endParaRPr lang="en-US" altLang="zh-CN" sz="2200" b="1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ts val="31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人民日报采访任正非：“不去想困难，干就完了，一步一步往前走”。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29A97FC-28AD-6C69-53D0-1FA649624821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12192000" cy="826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 algn="ctr"/>
            <a:r>
              <a:rPr lang="zh-CN" altLang="en-US" sz="4400" b="1" kern="0" dirty="0">
                <a:solidFill>
                  <a:schemeClr val="bg1"/>
                </a:solidFill>
              </a:rPr>
              <a:t>实施方案：</a:t>
            </a:r>
            <a:r>
              <a:rPr lang="zh-CN" altLang="en-US" sz="4400" b="1" dirty="0">
                <a:solidFill>
                  <a:schemeClr val="bg1"/>
                </a:solidFill>
              </a:rPr>
              <a:t>央国企主导，技术授权零门槛开放。</a:t>
            </a:r>
            <a:endParaRPr lang="zh-CN" altLang="en-US" sz="4400" b="1" kern="0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A19B3-7E3D-4CD3-558E-636E7E12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56EA81-C49B-45BE-984C-FE6824A5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53A3-136A-4A66-891B-438808764F61}" type="datetime4">
              <a:rPr lang="en-US" altLang="zh-CN" smtClean="0"/>
              <a:t>July 1, 2025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B7AC11-9085-4E40-B428-596789F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兰州小西技术服务有限公司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2954655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27896" y="38259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电价和造价</a:t>
            </a: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93750" y="1066800"/>
            <a:ext cx="106045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3000" kern="0" dirty="0">
                <a:solidFill>
                  <a:sysClr val="windowText" lastClr="000000"/>
                </a:solidFill>
              </a:rPr>
              <a:t>传统水力发电</a:t>
            </a:r>
            <a:r>
              <a:rPr lang="zh-CN" altLang="en-US" sz="3000" kern="0" dirty="0">
                <a:solidFill>
                  <a:srgbClr val="FF0000"/>
                </a:solidFill>
              </a:rPr>
              <a:t>运维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成本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0.07–0.1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度。本系统与其相比工艺、设备、技术更简单效率更高，规模化后成本可大幅降低。</a:t>
            </a:r>
            <a:endParaRPr lang="en-US" altLang="zh-CN" sz="30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3000" kern="0" dirty="0">
                <a:solidFill>
                  <a:sysClr val="windowText" lastClr="000000"/>
                </a:solidFill>
              </a:rPr>
              <a:t>火电仅燃煤成本已高达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0.3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度，本技术利润预期极为乐观！</a:t>
            </a:r>
            <a:endParaRPr lang="en-US" altLang="zh-CN" sz="30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3000" kern="0" dirty="0">
                <a:solidFill>
                  <a:sysClr val="windowText" lastClr="000000"/>
                </a:solidFill>
              </a:rPr>
              <a:t>风电系统市场价约</a:t>
            </a:r>
            <a:r>
              <a:rPr lang="en-US" altLang="zh-CN" sz="3000" kern="0" dirty="0">
                <a:solidFill>
                  <a:sysClr val="windowText" lastClr="000000"/>
                </a:solidFill>
                <a:hlinkClick r:id="rId2"/>
              </a:rPr>
              <a:t>1600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千瓦。本系统无风速仪、塔筒、叶片、变桨、偏航系统、控制系统等成本约可减半，按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1000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千瓦计。</a:t>
            </a:r>
            <a:endParaRPr lang="en-US" altLang="zh-CN" sz="30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CN" sz="3000" kern="0" dirty="0">
                <a:solidFill>
                  <a:sysClr val="windowText" lastClr="000000"/>
                </a:solidFill>
              </a:rPr>
              <a:t>2250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万千瓦（三峡装机量）约需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226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亿。我们按</a:t>
            </a:r>
            <a:r>
              <a:rPr lang="en-US" altLang="zh-CN" sz="3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3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计。</a:t>
            </a:r>
            <a:endParaRPr lang="en-US" altLang="zh-CN" sz="30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CN" sz="3000" kern="0" dirty="0">
                <a:solidFill>
                  <a:sysClr val="windowText" lastClr="000000"/>
                </a:solidFill>
              </a:rPr>
              <a:t>2024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年，全社会用电量</a:t>
            </a:r>
            <a:r>
              <a:rPr lang="en-US" altLang="zh-CN" sz="3000" kern="0" dirty="0">
                <a:solidFill>
                  <a:sysClr val="windowText" lastClr="000000"/>
                </a:solidFill>
                <a:hlinkClick r:id="rId3"/>
              </a:rPr>
              <a:t>98521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亿千瓦时，若用本技术只需</a:t>
            </a:r>
            <a:r>
              <a:rPr lang="en-US" altLang="zh-CN" sz="3000" kern="0" dirty="0">
                <a:solidFill>
                  <a:sysClr val="windowText" lastClr="000000"/>
                </a:solidFill>
              </a:rPr>
              <a:t>53</a:t>
            </a:r>
            <a:r>
              <a:rPr lang="zh-CN" altLang="en-US" sz="3000" kern="0" dirty="0">
                <a:solidFill>
                  <a:sysClr val="windowText" lastClr="000000"/>
                </a:solidFill>
              </a:rPr>
              <a:t>个三峡的装机量即可满足全国用电需求。</a:t>
            </a:r>
            <a:endParaRPr lang="zh-CN" altLang="en-US" sz="3000" kern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06EA216-EC34-4404-9339-B3EDCE91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93D7-0FA3-4093-B64D-DC6C8F790286}" type="datetime4">
              <a:rPr lang="en-US" altLang="zh-CN" smtClean="0"/>
              <a:t>July 1, 2025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D5B33F4-9D91-4C47-83FA-888A3002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</a:t>
            </a:r>
          </a:p>
        </p:txBody>
      </p:sp>
    </p:spTree>
    <p:extLst>
      <p:ext uri="{BB962C8B-B14F-4D97-AF65-F5344CB8AC3E}">
        <p14:creationId xmlns:p14="http://schemas.microsoft.com/office/powerpoint/2010/main" val="2838941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3c2cf66-a20d-4b68-bffb-fc973110ddca"/>
  <p:tag name="COMMONDATA" val="eyJoZGlkIjoiMmE3NGU5ZTRmZGZkZDUyOWQ4YWUxMmJkNmQ2MWQ3NW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2815</Words>
  <Application>Microsoft Office PowerPoint</Application>
  <PresentationFormat>宽屏</PresentationFormat>
  <Paragraphs>221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OPPOSans M</vt:lpstr>
      <vt:lpstr>等线</vt:lpstr>
      <vt:lpstr>方正小标宋简体</vt:lpstr>
      <vt:lpstr>仿宋</vt:lpstr>
      <vt:lpstr>黑体</vt:lpstr>
      <vt:lpstr>宋体</vt:lpstr>
      <vt:lpstr>微软雅黑</vt:lpstr>
      <vt:lpstr>Arial</vt:lpstr>
      <vt:lpstr>Calibri</vt:lpstr>
      <vt:lpstr>Segoe UI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传统水电是一点装机无法扩容，本技术是一线装机可按需扩容，高一维度，效益倍增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卖碳翁</Manager>
  <Company>兰州小西技术服务有限公司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颠覆性技术：免筑坝水力发电系统商业计划书</dc:title>
  <dc:creator>卖碳翁</dc:creator>
  <dc:description>http://www.nodam.tech</dc:description>
  <cp:lastModifiedBy>翁 卖炭</cp:lastModifiedBy>
  <cp:revision>1926</cp:revision>
  <dcterms:created xsi:type="dcterms:W3CDTF">2022-03-16T03:15:00Z</dcterms:created>
  <dcterms:modified xsi:type="dcterms:W3CDTF">2025-07-01T13:23:35Z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2022-01-03T00:00:00Z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2022-03-07T00:00:00Z</vt:filetime>
  </property>
  <property fmtid="{D5CDD505-2E9C-101B-9397-08002B2CF9AE}" pid="5" name="KSOProductBuildVer">
    <vt:lpwstr>2052-11.1.0.14309</vt:lpwstr>
  </property>
  <property fmtid="{D5CDD505-2E9C-101B-9397-08002B2CF9AE}" pid="6" name="ICV">
    <vt:lpwstr>DAB5AAF4F1794DB98E47040C38BBC045</vt:lpwstr>
  </property>
</Properties>
</file>